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2.xml" ContentType="application/vnd.openxmlformats-officedocument.drawingml.chart+xml"/>
  <Override PartName="/ppt/charts/chart3.xml" ContentType="application/vnd.openxmlformats-officedocument.drawingml.chart+xml"/>
  <Override PartName="/ppt/notesSlides/notesSlide6.xml" ContentType="application/vnd.openxmlformats-officedocument.presentationml.notesSlide+xml"/>
  <Override PartName="/ppt/charts/chart4.xml" ContentType="application/vnd.openxmlformats-officedocument.drawingml.chart+xml"/>
  <Override PartName="/ppt/charts/chart5.xml" ContentType="application/vnd.openxmlformats-officedocument.drawingml.chart+xml"/>
  <Override PartName="/ppt/notesSlides/notesSlide7.xml" ContentType="application/vnd.openxmlformats-officedocument.presentationml.notesSlide+xml"/>
  <Override PartName="/ppt/charts/chart6.xml" ContentType="application/vnd.openxmlformats-officedocument.drawingml.chart+xml"/>
  <Override PartName="/ppt/charts/chart7.xml" ContentType="application/vnd.openxmlformats-officedocument.drawingml.chart+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rts/chart8.xml" ContentType="application/vnd.openxmlformats-officedocument.drawingml.chart+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rts/chart9.xml" ContentType="application/vnd.openxmlformats-officedocument.drawingml.chart+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rts/chart10.xml" ContentType="application/vnd.openxmlformats-officedocument.drawingml.chart+xml"/>
  <Override PartName="/ppt/notesSlides/notesSlide18.xml" ContentType="application/vnd.openxmlformats-officedocument.presentationml.notesSlide+xml"/>
  <Override PartName="/ppt/charts/chart11.xml" ContentType="application/vnd.openxmlformats-officedocument.drawingml.chart+xml"/>
  <Override PartName="/ppt/charts/chart12.xml" ContentType="application/vnd.openxmlformats-officedocument.drawingml.chart+xml"/>
  <Override PartName="/ppt/notesSlides/notesSlide19.xml" ContentType="application/vnd.openxmlformats-officedocument.presentationml.notesSlide+xml"/>
  <Override PartName="/ppt/charts/chart13.xml" ContentType="application/vnd.openxmlformats-officedocument.drawingml.chart+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harts/chart14.xml" ContentType="application/vnd.openxmlformats-officedocument.drawingml.chart+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3"/>
  </p:notesMasterIdLst>
  <p:sldIdLst>
    <p:sldId id="279" r:id="rId2"/>
    <p:sldId id="277" r:id="rId3"/>
    <p:sldId id="257" r:id="rId4"/>
    <p:sldId id="265" r:id="rId5"/>
    <p:sldId id="267" r:id="rId6"/>
    <p:sldId id="270" r:id="rId7"/>
    <p:sldId id="271" r:id="rId8"/>
    <p:sldId id="266" r:id="rId9"/>
    <p:sldId id="268" r:id="rId10"/>
    <p:sldId id="269" r:id="rId11"/>
    <p:sldId id="258" r:id="rId12"/>
    <p:sldId id="273" r:id="rId13"/>
    <p:sldId id="272" r:id="rId14"/>
    <p:sldId id="274" r:id="rId15"/>
    <p:sldId id="260" r:id="rId16"/>
    <p:sldId id="276" r:id="rId17"/>
    <p:sldId id="262" r:id="rId18"/>
    <p:sldId id="264" r:id="rId19"/>
    <p:sldId id="263" r:id="rId20"/>
    <p:sldId id="278" r:id="rId21"/>
    <p:sldId id="281" r:id="rId22"/>
    <p:sldId id="284" r:id="rId23"/>
    <p:sldId id="282" r:id="rId24"/>
    <p:sldId id="283" r:id="rId25"/>
    <p:sldId id="285" r:id="rId26"/>
    <p:sldId id="286" r:id="rId27"/>
    <p:sldId id="287" r:id="rId28"/>
    <p:sldId id="288" r:id="rId29"/>
    <p:sldId id="289" r:id="rId30"/>
    <p:sldId id="290" r:id="rId31"/>
    <p:sldId id="280"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36" autoAdjust="0"/>
    <p:restoredTop sz="82567" autoAdjust="0"/>
  </p:normalViewPr>
  <p:slideViewPr>
    <p:cSldViewPr snapToGrid="0">
      <p:cViewPr>
        <p:scale>
          <a:sx n="90" d="100"/>
          <a:sy n="90" d="100"/>
        </p:scale>
        <p:origin x="1218"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10.xml.rels><?xml version="1.0" encoding="UTF-8" standalone="yes"?>
<Relationships xmlns="http://schemas.openxmlformats.org/package/2006/relationships"><Relationship Id="rId1" Type="http://schemas.openxmlformats.org/officeDocument/2006/relationships/package" Target="../embeddings/Microsoft_Excel_Worksheet9.xlsx"/></Relationships>
</file>

<file path=ppt/charts/_rels/chart11.xml.rels><?xml version="1.0" encoding="UTF-8" standalone="yes"?>
<Relationships xmlns="http://schemas.openxmlformats.org/package/2006/relationships"><Relationship Id="rId1" Type="http://schemas.openxmlformats.org/officeDocument/2006/relationships/package" Target="../embeddings/Microsoft_Excel_Worksheet10.xlsx"/></Relationships>
</file>

<file path=ppt/charts/_rels/chart12.xml.rels><?xml version="1.0" encoding="UTF-8" standalone="yes"?>
<Relationships xmlns="http://schemas.openxmlformats.org/package/2006/relationships"><Relationship Id="rId1" Type="http://schemas.openxmlformats.org/officeDocument/2006/relationships/package" Target="../embeddings/Microsoft_Excel_Worksheet11.xlsx"/></Relationships>
</file>

<file path=ppt/charts/_rels/chart13.xml.rels><?xml version="1.0" encoding="UTF-8" standalone="yes"?>
<Relationships xmlns="http://schemas.openxmlformats.org/package/2006/relationships"><Relationship Id="rId1" Type="http://schemas.openxmlformats.org/officeDocument/2006/relationships/package" Target="../embeddings/Microsoft_Excel_Worksheet12.xlsx"/></Relationships>
</file>

<file path=ppt/charts/_rels/chart14.xml.rels><?xml version="1.0" encoding="UTF-8" standalone="yes"?>
<Relationships xmlns="http://schemas.openxmlformats.org/package/2006/relationships"><Relationship Id="rId1" Type="http://schemas.openxmlformats.org/officeDocument/2006/relationships/package" Target="../embeddings/Microsoft_Excel_Worksheet13.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Worksheet3.xlsx"/></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Worksheet4.xlsx"/></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Worksheet5.xlsx"/></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Worksheet6.xlsx"/></Relationships>
</file>

<file path=ppt/charts/_rels/chart8.xml.rels><?xml version="1.0" encoding="UTF-8" standalone="yes"?>
<Relationships xmlns="http://schemas.openxmlformats.org/package/2006/relationships"><Relationship Id="rId1" Type="http://schemas.openxmlformats.org/officeDocument/2006/relationships/package" Target="../embeddings/Microsoft_Excel_Worksheet7.xlsx"/></Relationships>
</file>

<file path=ppt/charts/_rels/chart9.xml.rels><?xml version="1.0" encoding="UTF-8" standalone="yes"?>
<Relationships xmlns="http://schemas.openxmlformats.org/package/2006/relationships"><Relationship Id="rId1" Type="http://schemas.openxmlformats.org/officeDocument/2006/relationships/package" Target="../embeddings/Microsoft_Excel_Worksheet8.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n-GB" sz="1000"/>
              <a:t>UK: leading manufacturers' sales in the everyday chocolate segment, by value, 2021/22-2023/24</a:t>
            </a:r>
          </a:p>
        </c:rich>
      </c:tx>
      <c:overlay val="0"/>
    </c:title>
    <c:autoTitleDeleted val="0"/>
    <c:plotArea>
      <c:layout/>
      <c:barChart>
        <c:barDir val="col"/>
        <c:grouping val="stacked"/>
        <c:varyColors val="0"/>
        <c:ser>
          <c:idx val="0"/>
          <c:order val="0"/>
          <c:tx>
            <c:strRef>
              <c:f>Sheet1!$B$1</c:f>
              <c:strCache>
                <c:ptCount val="1"/>
                <c:pt idx="0">
                  <c:v>Mondelēz</c:v>
                </c:pt>
              </c:strCache>
            </c:strRef>
          </c:tx>
          <c:spPr>
            <a:solidFill>
              <a:srgbClr val="5E358B"/>
            </a:solidFill>
          </c:spPr>
          <c:invertIfNegative val="0"/>
          <c:dLbls>
            <c:dLbl>
              <c:idx val="0"/>
              <c:tx>
                <c:rich>
                  <a:bodyPr/>
                  <a:lstStyle/>
                  <a:p>
                    <a:r>
                      <a:rPr lang="en-US"/>
                      <a:t>1,236</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D328-4BEE-BCE7-B77C145CDDAE}"/>
                </c:ext>
              </c:extLst>
            </c:dLbl>
            <c:dLbl>
              <c:idx val="1"/>
              <c:tx>
                <c:rich>
                  <a:bodyPr/>
                  <a:lstStyle/>
                  <a:p>
                    <a:r>
                      <a:rPr lang="en-US"/>
                      <a:t>1,304</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D328-4BEE-BCE7-B77C145CDDAE}"/>
                </c:ext>
              </c:extLst>
            </c:dLbl>
            <c:dLbl>
              <c:idx val="2"/>
              <c:tx>
                <c:rich>
                  <a:bodyPr/>
                  <a:lstStyle/>
                  <a:p>
                    <a:r>
                      <a:rPr lang="en-US"/>
                      <a:t>1,403</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D328-4BEE-BCE7-B77C145CDDAE}"/>
                </c:ext>
              </c:extLst>
            </c:dLbl>
            <c:spPr>
              <a:noFill/>
              <a:ln>
                <a:noFill/>
              </a:ln>
              <a:effectLst/>
            </c:spPr>
            <c:txPr>
              <a:bodyPr/>
              <a:lstStyle/>
              <a:p>
                <a:pPr>
                  <a:defRPr sz="700" smtId="4294967295"/>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Sheet1!$A$2:$A$4</c:f>
              <c:strCache>
                <c:ptCount val="3"/>
                <c:pt idx="0">
                  <c:v>2021/22*</c:v>
                </c:pt>
                <c:pt idx="1">
                  <c:v>2022/23**</c:v>
                </c:pt>
                <c:pt idx="2">
                  <c:v>2023/24***</c:v>
                </c:pt>
              </c:strCache>
            </c:strRef>
          </c:cat>
          <c:val>
            <c:numRef>
              <c:f>Sheet1!$B$2:$B$4</c:f>
              <c:numCache>
                <c:formatCode>General</c:formatCode>
                <c:ptCount val="3"/>
                <c:pt idx="0">
                  <c:v>1236</c:v>
                </c:pt>
                <c:pt idx="1">
                  <c:v>1304</c:v>
                </c:pt>
                <c:pt idx="2">
                  <c:v>1403</c:v>
                </c:pt>
              </c:numCache>
            </c:numRef>
          </c:val>
          <c:extLst>
            <c:ext xmlns:c16="http://schemas.microsoft.com/office/drawing/2014/chart" uri="{C3380CC4-5D6E-409C-BE32-E72D297353CC}">
              <c16:uniqueId val="{00000003-D328-4BEE-BCE7-B77C145CDDAE}"/>
            </c:ext>
          </c:extLst>
        </c:ser>
        <c:ser>
          <c:idx val="1"/>
          <c:order val="1"/>
          <c:tx>
            <c:strRef>
              <c:f>Sheet1!$C$1</c:f>
              <c:strCache>
                <c:ptCount val="1"/>
                <c:pt idx="0">
                  <c:v>Mars Wrigley</c:v>
                </c:pt>
              </c:strCache>
            </c:strRef>
          </c:tx>
          <c:spPr>
            <a:solidFill>
              <a:srgbClr val="31A9DF"/>
            </a:solidFill>
          </c:spPr>
          <c:invertIfNegative val="0"/>
          <c:dLbls>
            <c:dLbl>
              <c:idx val="0"/>
              <c:tx>
                <c:rich>
                  <a:bodyPr/>
                  <a:lstStyle/>
                  <a:p>
                    <a:r>
                      <a:rPr lang="en-US"/>
                      <a:t>747</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D328-4BEE-BCE7-B77C145CDDAE}"/>
                </c:ext>
              </c:extLst>
            </c:dLbl>
            <c:dLbl>
              <c:idx val="1"/>
              <c:tx>
                <c:rich>
                  <a:bodyPr/>
                  <a:lstStyle/>
                  <a:p>
                    <a:r>
                      <a:rPr lang="en-US"/>
                      <a:t>810</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D328-4BEE-BCE7-B77C145CDDAE}"/>
                </c:ext>
              </c:extLst>
            </c:dLbl>
            <c:dLbl>
              <c:idx val="2"/>
              <c:tx>
                <c:rich>
                  <a:bodyPr/>
                  <a:lstStyle/>
                  <a:p>
                    <a:r>
                      <a:rPr lang="en-US"/>
                      <a:t>920</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D328-4BEE-BCE7-B77C145CDDAE}"/>
                </c:ext>
              </c:extLst>
            </c:dLbl>
            <c:spPr>
              <a:noFill/>
              <a:ln>
                <a:noFill/>
              </a:ln>
              <a:effectLst/>
            </c:spPr>
            <c:txPr>
              <a:bodyPr/>
              <a:lstStyle/>
              <a:p>
                <a:pPr>
                  <a:defRPr sz="700" smtId="4294967295"/>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Sheet1!$A$2:$A$4</c:f>
              <c:strCache>
                <c:ptCount val="3"/>
                <c:pt idx="0">
                  <c:v>2021/22*</c:v>
                </c:pt>
                <c:pt idx="1">
                  <c:v>2022/23**</c:v>
                </c:pt>
                <c:pt idx="2">
                  <c:v>2023/24***</c:v>
                </c:pt>
              </c:strCache>
            </c:strRef>
          </c:cat>
          <c:val>
            <c:numRef>
              <c:f>Sheet1!$C$2:$C$4</c:f>
              <c:numCache>
                <c:formatCode>General</c:formatCode>
                <c:ptCount val="3"/>
                <c:pt idx="0">
                  <c:v>747</c:v>
                </c:pt>
                <c:pt idx="1">
                  <c:v>810</c:v>
                </c:pt>
                <c:pt idx="2">
                  <c:v>920</c:v>
                </c:pt>
              </c:numCache>
            </c:numRef>
          </c:val>
          <c:extLst>
            <c:ext xmlns:c16="http://schemas.microsoft.com/office/drawing/2014/chart" uri="{C3380CC4-5D6E-409C-BE32-E72D297353CC}">
              <c16:uniqueId val="{00000007-D328-4BEE-BCE7-B77C145CDDAE}"/>
            </c:ext>
          </c:extLst>
        </c:ser>
        <c:ser>
          <c:idx val="2"/>
          <c:order val="2"/>
          <c:tx>
            <c:strRef>
              <c:f>Sheet1!$D$1</c:f>
              <c:strCache>
                <c:ptCount val="1"/>
                <c:pt idx="0">
                  <c:v>Nestlé Confectionery</c:v>
                </c:pt>
              </c:strCache>
            </c:strRef>
          </c:tx>
          <c:spPr>
            <a:solidFill>
              <a:srgbClr val="047934"/>
            </a:solidFill>
          </c:spPr>
          <c:invertIfNegative val="0"/>
          <c:dLbls>
            <c:dLbl>
              <c:idx val="0"/>
              <c:tx>
                <c:rich>
                  <a:bodyPr/>
                  <a:lstStyle/>
                  <a:p>
                    <a:r>
                      <a:rPr lang="en-US"/>
                      <a:t>416</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D328-4BEE-BCE7-B77C145CDDAE}"/>
                </c:ext>
              </c:extLst>
            </c:dLbl>
            <c:dLbl>
              <c:idx val="1"/>
              <c:tx>
                <c:rich>
                  <a:bodyPr/>
                  <a:lstStyle/>
                  <a:p>
                    <a:r>
                      <a:rPr lang="en-US"/>
                      <a:t>460</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D328-4BEE-BCE7-B77C145CDDAE}"/>
                </c:ext>
              </c:extLst>
            </c:dLbl>
            <c:dLbl>
              <c:idx val="2"/>
              <c:tx>
                <c:rich>
                  <a:bodyPr/>
                  <a:lstStyle/>
                  <a:p>
                    <a:r>
                      <a:rPr lang="en-US"/>
                      <a:t>488</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D328-4BEE-BCE7-B77C145CDDAE}"/>
                </c:ext>
              </c:extLst>
            </c:dLbl>
            <c:spPr>
              <a:noFill/>
              <a:ln>
                <a:noFill/>
              </a:ln>
              <a:effectLst/>
            </c:spPr>
            <c:txPr>
              <a:bodyPr/>
              <a:lstStyle/>
              <a:p>
                <a:pPr>
                  <a:defRPr sz="700" smtId="4294967295"/>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Sheet1!$A$2:$A$4</c:f>
              <c:strCache>
                <c:ptCount val="3"/>
                <c:pt idx="0">
                  <c:v>2021/22*</c:v>
                </c:pt>
                <c:pt idx="1">
                  <c:v>2022/23**</c:v>
                </c:pt>
                <c:pt idx="2">
                  <c:v>2023/24***</c:v>
                </c:pt>
              </c:strCache>
            </c:strRef>
          </c:cat>
          <c:val>
            <c:numRef>
              <c:f>Sheet1!$D$2:$D$4</c:f>
              <c:numCache>
                <c:formatCode>General</c:formatCode>
                <c:ptCount val="3"/>
                <c:pt idx="0">
                  <c:v>416</c:v>
                </c:pt>
                <c:pt idx="1">
                  <c:v>460</c:v>
                </c:pt>
                <c:pt idx="2">
                  <c:v>488</c:v>
                </c:pt>
              </c:numCache>
            </c:numRef>
          </c:val>
          <c:extLst>
            <c:ext xmlns:c16="http://schemas.microsoft.com/office/drawing/2014/chart" uri="{C3380CC4-5D6E-409C-BE32-E72D297353CC}">
              <c16:uniqueId val="{0000000B-D328-4BEE-BCE7-B77C145CDDAE}"/>
            </c:ext>
          </c:extLst>
        </c:ser>
        <c:ser>
          <c:idx val="3"/>
          <c:order val="3"/>
          <c:tx>
            <c:strRef>
              <c:f>Sheet1!$E$1</c:f>
              <c:strCache>
                <c:ptCount val="1"/>
                <c:pt idx="0">
                  <c:v>Ferrero</c:v>
                </c:pt>
              </c:strCache>
            </c:strRef>
          </c:tx>
          <c:spPr>
            <a:solidFill>
              <a:srgbClr val="DE2A4B"/>
            </a:solidFill>
          </c:spPr>
          <c:invertIfNegative val="0"/>
          <c:dLbls>
            <c:dLbl>
              <c:idx val="0"/>
              <c:tx>
                <c:rich>
                  <a:bodyPr/>
                  <a:lstStyle/>
                  <a:p>
                    <a:r>
                      <a:rPr lang="en-US"/>
                      <a:t>182</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D328-4BEE-BCE7-B77C145CDDAE}"/>
                </c:ext>
              </c:extLst>
            </c:dLbl>
            <c:dLbl>
              <c:idx val="1"/>
              <c:tx>
                <c:rich>
                  <a:bodyPr/>
                  <a:lstStyle/>
                  <a:p>
                    <a:r>
                      <a:rPr lang="en-US"/>
                      <a:t>184</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D328-4BEE-BCE7-B77C145CDDAE}"/>
                </c:ext>
              </c:extLst>
            </c:dLbl>
            <c:dLbl>
              <c:idx val="2"/>
              <c:tx>
                <c:rich>
                  <a:bodyPr/>
                  <a:lstStyle/>
                  <a:p>
                    <a:r>
                      <a:rPr lang="en-US"/>
                      <a:t>213</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D328-4BEE-BCE7-B77C145CDDAE}"/>
                </c:ext>
              </c:extLst>
            </c:dLbl>
            <c:spPr>
              <a:noFill/>
              <a:ln>
                <a:noFill/>
              </a:ln>
              <a:effectLst/>
            </c:spPr>
            <c:txPr>
              <a:bodyPr/>
              <a:lstStyle/>
              <a:p>
                <a:pPr>
                  <a:defRPr sz="700" smtId="4294967295"/>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Sheet1!$A$2:$A$4</c:f>
              <c:strCache>
                <c:ptCount val="3"/>
                <c:pt idx="0">
                  <c:v>2021/22*</c:v>
                </c:pt>
                <c:pt idx="1">
                  <c:v>2022/23**</c:v>
                </c:pt>
                <c:pt idx="2">
                  <c:v>2023/24***</c:v>
                </c:pt>
              </c:strCache>
            </c:strRef>
          </c:cat>
          <c:val>
            <c:numRef>
              <c:f>Sheet1!$E$2:$E$4</c:f>
              <c:numCache>
                <c:formatCode>General</c:formatCode>
                <c:ptCount val="3"/>
                <c:pt idx="0">
                  <c:v>182</c:v>
                </c:pt>
                <c:pt idx="1">
                  <c:v>184</c:v>
                </c:pt>
                <c:pt idx="2">
                  <c:v>213</c:v>
                </c:pt>
              </c:numCache>
            </c:numRef>
          </c:val>
          <c:extLst>
            <c:ext xmlns:c16="http://schemas.microsoft.com/office/drawing/2014/chart" uri="{C3380CC4-5D6E-409C-BE32-E72D297353CC}">
              <c16:uniqueId val="{0000000F-D328-4BEE-BCE7-B77C145CDDAE}"/>
            </c:ext>
          </c:extLst>
        </c:ser>
        <c:ser>
          <c:idx val="4"/>
          <c:order val="4"/>
          <c:tx>
            <c:strRef>
              <c:f>Sheet1!$F$1</c:f>
              <c:strCache>
                <c:ptCount val="1"/>
                <c:pt idx="0">
                  <c:v>Lindt &amp; Sprungli</c:v>
                </c:pt>
              </c:strCache>
            </c:strRef>
          </c:tx>
          <c:spPr>
            <a:solidFill>
              <a:srgbClr val="F8971D"/>
            </a:solidFill>
          </c:spPr>
          <c:invertIfNegative val="0"/>
          <c:dLbls>
            <c:dLbl>
              <c:idx val="0"/>
              <c:tx>
                <c:rich>
                  <a:bodyPr/>
                  <a:lstStyle/>
                  <a:p>
                    <a:r>
                      <a:rPr lang="en-US"/>
                      <a:t>101</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D328-4BEE-BCE7-B77C145CDDAE}"/>
                </c:ext>
              </c:extLst>
            </c:dLbl>
            <c:dLbl>
              <c:idx val="1"/>
              <c:tx>
                <c:rich>
                  <a:bodyPr/>
                  <a:lstStyle/>
                  <a:p>
                    <a:r>
                      <a:rPr lang="en-US"/>
                      <a:t>104</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D328-4BEE-BCE7-B77C145CDDAE}"/>
                </c:ext>
              </c:extLst>
            </c:dLbl>
            <c:dLbl>
              <c:idx val="2"/>
              <c:tx>
                <c:rich>
                  <a:bodyPr/>
                  <a:lstStyle/>
                  <a:p>
                    <a:r>
                      <a:rPr lang="en-US"/>
                      <a:t>120</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D328-4BEE-BCE7-B77C145CDDAE}"/>
                </c:ext>
              </c:extLst>
            </c:dLbl>
            <c:spPr>
              <a:noFill/>
              <a:ln>
                <a:noFill/>
              </a:ln>
              <a:effectLst/>
            </c:spPr>
            <c:txPr>
              <a:bodyPr/>
              <a:lstStyle/>
              <a:p>
                <a:pPr>
                  <a:defRPr sz="700" smtId="4294967295"/>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Sheet1!$A$2:$A$4</c:f>
              <c:strCache>
                <c:ptCount val="3"/>
                <c:pt idx="0">
                  <c:v>2021/22*</c:v>
                </c:pt>
                <c:pt idx="1">
                  <c:v>2022/23**</c:v>
                </c:pt>
                <c:pt idx="2">
                  <c:v>2023/24***</c:v>
                </c:pt>
              </c:strCache>
            </c:strRef>
          </c:cat>
          <c:val>
            <c:numRef>
              <c:f>Sheet1!$F$2:$F$4</c:f>
              <c:numCache>
                <c:formatCode>General</c:formatCode>
                <c:ptCount val="3"/>
                <c:pt idx="0">
                  <c:v>101</c:v>
                </c:pt>
                <c:pt idx="1">
                  <c:v>104</c:v>
                </c:pt>
                <c:pt idx="2">
                  <c:v>120</c:v>
                </c:pt>
              </c:numCache>
            </c:numRef>
          </c:val>
          <c:extLst>
            <c:ext xmlns:c16="http://schemas.microsoft.com/office/drawing/2014/chart" uri="{C3380CC4-5D6E-409C-BE32-E72D297353CC}">
              <c16:uniqueId val="{00000013-D328-4BEE-BCE7-B77C145CDDAE}"/>
            </c:ext>
          </c:extLst>
        </c:ser>
        <c:ser>
          <c:idx val="5"/>
          <c:order val="5"/>
          <c:tx>
            <c:strRef>
              <c:f>Sheet1!$G$1</c:f>
              <c:strCache>
                <c:ptCount val="1"/>
                <c:pt idx="0">
                  <c:v>Other</c:v>
                </c:pt>
              </c:strCache>
            </c:strRef>
          </c:tx>
          <c:spPr>
            <a:solidFill>
              <a:srgbClr val="EE5BAA"/>
            </a:solidFill>
          </c:spPr>
          <c:invertIfNegative val="0"/>
          <c:dLbls>
            <c:dLbl>
              <c:idx val="0"/>
              <c:tx>
                <c:rich>
                  <a:bodyPr/>
                  <a:lstStyle/>
                  <a:p>
                    <a:r>
                      <a:rPr lang="en-US"/>
                      <a:t>162</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D328-4BEE-BCE7-B77C145CDDAE}"/>
                </c:ext>
              </c:extLst>
            </c:dLbl>
            <c:dLbl>
              <c:idx val="1"/>
              <c:tx>
                <c:rich>
                  <a:bodyPr/>
                  <a:lstStyle/>
                  <a:p>
                    <a:r>
                      <a:rPr lang="en-US"/>
                      <a:t>188</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D328-4BEE-BCE7-B77C145CDDAE}"/>
                </c:ext>
              </c:extLst>
            </c:dLbl>
            <c:dLbl>
              <c:idx val="2"/>
              <c:tx>
                <c:rich>
                  <a:bodyPr/>
                  <a:lstStyle/>
                  <a:p>
                    <a:r>
                      <a:rPr lang="en-US"/>
                      <a:t>240</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D328-4BEE-BCE7-B77C145CDDAE}"/>
                </c:ext>
              </c:extLst>
            </c:dLbl>
            <c:spPr>
              <a:noFill/>
              <a:ln>
                <a:noFill/>
              </a:ln>
              <a:effectLst/>
            </c:spPr>
            <c:txPr>
              <a:bodyPr/>
              <a:lstStyle/>
              <a:p>
                <a:pPr>
                  <a:defRPr sz="700" smtId="4294967295"/>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Sheet1!$A$2:$A$4</c:f>
              <c:strCache>
                <c:ptCount val="3"/>
                <c:pt idx="0">
                  <c:v>2021/22*</c:v>
                </c:pt>
                <c:pt idx="1">
                  <c:v>2022/23**</c:v>
                </c:pt>
                <c:pt idx="2">
                  <c:v>2023/24***</c:v>
                </c:pt>
              </c:strCache>
            </c:strRef>
          </c:cat>
          <c:val>
            <c:numRef>
              <c:f>Sheet1!$G$2:$G$4</c:f>
              <c:numCache>
                <c:formatCode>General</c:formatCode>
                <c:ptCount val="3"/>
                <c:pt idx="0">
                  <c:v>162</c:v>
                </c:pt>
                <c:pt idx="1">
                  <c:v>188</c:v>
                </c:pt>
                <c:pt idx="2">
                  <c:v>240</c:v>
                </c:pt>
              </c:numCache>
            </c:numRef>
          </c:val>
          <c:extLst>
            <c:ext xmlns:c16="http://schemas.microsoft.com/office/drawing/2014/chart" uri="{C3380CC4-5D6E-409C-BE32-E72D297353CC}">
              <c16:uniqueId val="{00000017-D328-4BEE-BCE7-B77C145CDDAE}"/>
            </c:ext>
          </c:extLst>
        </c:ser>
        <c:ser>
          <c:idx val="6"/>
          <c:order val="6"/>
          <c:tx>
            <c:strRef>
              <c:f>Sheet1!$H$1</c:f>
              <c:strCache>
                <c:ptCount val="1"/>
                <c:pt idx="0">
                  <c:v>Own-label</c:v>
                </c:pt>
              </c:strCache>
            </c:strRef>
          </c:tx>
          <c:spPr>
            <a:solidFill>
              <a:srgbClr val="00857F"/>
            </a:solidFill>
          </c:spPr>
          <c:invertIfNegative val="0"/>
          <c:dLbls>
            <c:dLbl>
              <c:idx val="0"/>
              <c:tx>
                <c:rich>
                  <a:bodyPr/>
                  <a:lstStyle/>
                  <a:p>
                    <a:r>
                      <a:rPr lang="en-US"/>
                      <a:t>848</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D328-4BEE-BCE7-B77C145CDDAE}"/>
                </c:ext>
              </c:extLst>
            </c:dLbl>
            <c:dLbl>
              <c:idx val="1"/>
              <c:tx>
                <c:rich>
                  <a:bodyPr/>
                  <a:lstStyle/>
                  <a:p>
                    <a:r>
                      <a:rPr lang="en-US"/>
                      <a:t>966</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D328-4BEE-BCE7-B77C145CDDAE}"/>
                </c:ext>
              </c:extLst>
            </c:dLbl>
            <c:dLbl>
              <c:idx val="2"/>
              <c:tx>
                <c:rich>
                  <a:bodyPr/>
                  <a:lstStyle/>
                  <a:p>
                    <a:r>
                      <a:rPr lang="en-US"/>
                      <a:t>1,135</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D328-4BEE-BCE7-B77C145CDDAE}"/>
                </c:ext>
              </c:extLst>
            </c:dLbl>
            <c:spPr>
              <a:noFill/>
              <a:ln>
                <a:noFill/>
              </a:ln>
              <a:effectLst/>
            </c:spPr>
            <c:txPr>
              <a:bodyPr/>
              <a:lstStyle/>
              <a:p>
                <a:pPr>
                  <a:defRPr sz="700" smtId="4294967295"/>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Sheet1!$A$2:$A$4</c:f>
              <c:strCache>
                <c:ptCount val="3"/>
                <c:pt idx="0">
                  <c:v>2021/22*</c:v>
                </c:pt>
                <c:pt idx="1">
                  <c:v>2022/23**</c:v>
                </c:pt>
                <c:pt idx="2">
                  <c:v>2023/24***</c:v>
                </c:pt>
              </c:strCache>
            </c:strRef>
          </c:cat>
          <c:val>
            <c:numRef>
              <c:f>Sheet1!$H$2:$H$4</c:f>
              <c:numCache>
                <c:formatCode>General</c:formatCode>
                <c:ptCount val="3"/>
                <c:pt idx="0">
                  <c:v>848</c:v>
                </c:pt>
                <c:pt idx="1">
                  <c:v>966</c:v>
                </c:pt>
                <c:pt idx="2">
                  <c:v>1135</c:v>
                </c:pt>
              </c:numCache>
            </c:numRef>
          </c:val>
          <c:extLst>
            <c:ext xmlns:c16="http://schemas.microsoft.com/office/drawing/2014/chart" uri="{C3380CC4-5D6E-409C-BE32-E72D297353CC}">
              <c16:uniqueId val="{0000001B-D328-4BEE-BCE7-B77C145CDDAE}"/>
            </c:ext>
          </c:extLst>
        </c:ser>
        <c:dLbls>
          <c:showLegendKey val="0"/>
          <c:showVal val="0"/>
          <c:showCatName val="0"/>
          <c:showSerName val="0"/>
          <c:showPercent val="0"/>
          <c:showBubbleSize val="0"/>
        </c:dLbls>
        <c:gapWidth val="150"/>
        <c:overlap val="100"/>
        <c:axId val="67451136"/>
        <c:axId val="66437120"/>
      </c:barChart>
      <c:catAx>
        <c:axId val="67451136"/>
        <c:scaling>
          <c:orientation val="minMax"/>
        </c:scaling>
        <c:delete val="0"/>
        <c:axPos val="b"/>
        <c:numFmt formatCode="General" sourceLinked="1"/>
        <c:majorTickMark val="out"/>
        <c:minorTickMark val="none"/>
        <c:tickLblPos val="nextTo"/>
        <c:spPr>
          <a:ln>
            <a:solidFill>
              <a:srgbClr val="848484"/>
            </a:solidFill>
          </a:ln>
        </c:spPr>
        <c:crossAx val="66437120"/>
        <c:crosses val="autoZero"/>
        <c:auto val="0"/>
        <c:lblAlgn val="ctr"/>
        <c:lblOffset val="100"/>
        <c:noMultiLvlLbl val="0"/>
      </c:catAx>
      <c:valAx>
        <c:axId val="66437120"/>
        <c:scaling>
          <c:orientation val="minMax"/>
          <c:max val="5000"/>
          <c:min val="0"/>
        </c:scaling>
        <c:delete val="0"/>
        <c:axPos val="l"/>
        <c:title>
          <c:tx>
            <c:rich>
              <a:bodyPr/>
              <a:lstStyle/>
              <a:p>
                <a:pPr>
                  <a:defRPr/>
                </a:pPr>
                <a:r>
                  <a:rPr lang="en-GB" sz="800"/>
                  <a:t>£m</a:t>
                </a:r>
              </a:p>
            </c:rich>
          </c:tx>
          <c:overlay val="0"/>
        </c:title>
        <c:numFmt formatCode="General" sourceLinked="1"/>
        <c:majorTickMark val="out"/>
        <c:minorTickMark val="none"/>
        <c:tickLblPos val="nextTo"/>
        <c:spPr>
          <a:ln>
            <a:solidFill>
              <a:srgbClr val="848484"/>
            </a:solidFill>
          </a:ln>
        </c:spPr>
        <c:crossAx val="67451136"/>
        <c:crosses val="autoZero"/>
        <c:crossBetween val="between"/>
        <c:majorUnit val="1000"/>
      </c:valAx>
    </c:plotArea>
    <c:legend>
      <c:legendPos val="t"/>
      <c:overlay val="0"/>
    </c:legend>
    <c:plotVisOnly val="1"/>
    <c:dispBlanksAs val="zero"/>
    <c:showDLblsOverMax val="1"/>
  </c:chart>
  <c:spPr>
    <a:solidFill>
      <a:srgbClr val="FFFFFF"/>
    </a:solidFill>
  </c:spPr>
  <c:txPr>
    <a:bodyPr/>
    <a:lstStyle/>
    <a:p>
      <a:pPr>
        <a:defRPr sz="800" smtId="4294967295"/>
      </a:pPr>
      <a:endParaRPr lang="en-US"/>
    </a:p>
  </c:txPr>
  <c:externalData r:id="rId1">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n-GB" sz="1000"/>
              <a:t>UK: change in priorities compared to a year ago, 2024</a:t>
            </a:r>
          </a:p>
        </c:rich>
      </c:tx>
      <c:overlay val="0"/>
    </c:title>
    <c:autoTitleDeleted val="0"/>
    <c:plotArea>
      <c:layout/>
      <c:barChart>
        <c:barDir val="bar"/>
        <c:grouping val="stacked"/>
        <c:varyColors val="0"/>
        <c:ser>
          <c:idx val="0"/>
          <c:order val="0"/>
          <c:tx>
            <c:strRef>
              <c:f>Sheet1!$B$1</c:f>
              <c:strCache>
                <c:ptCount val="1"/>
                <c:pt idx="0">
                  <c:v>Higher priority</c:v>
                </c:pt>
              </c:strCache>
            </c:strRef>
          </c:tx>
          <c:spPr>
            <a:solidFill>
              <a:srgbClr val="5E358B"/>
            </a:solidFill>
          </c:spPr>
          <c:invertIfNegative val="0"/>
          <c:dLbls>
            <c:dLbl>
              <c:idx val="0"/>
              <c:tx>
                <c:rich>
                  <a:bodyPr/>
                  <a:lstStyle/>
                  <a:p>
                    <a:r>
                      <a:rPr lang="en-US"/>
                      <a:t>41</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EF8B-4430-91D1-E12FA9B4C2D9}"/>
                </c:ext>
              </c:extLst>
            </c:dLbl>
            <c:dLbl>
              <c:idx val="1"/>
              <c:tx>
                <c:rich>
                  <a:bodyPr/>
                  <a:lstStyle/>
                  <a:p>
                    <a:r>
                      <a:rPr lang="en-US"/>
                      <a:t>41</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EF8B-4430-91D1-E12FA9B4C2D9}"/>
                </c:ext>
              </c:extLst>
            </c:dLbl>
            <c:dLbl>
              <c:idx val="2"/>
              <c:tx>
                <c:rich>
                  <a:bodyPr/>
                  <a:lstStyle/>
                  <a:p>
                    <a:r>
                      <a:rPr lang="en-US"/>
                      <a:t>35</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EF8B-4430-91D1-E12FA9B4C2D9}"/>
                </c:ext>
              </c:extLst>
            </c:dLbl>
            <c:dLbl>
              <c:idx val="3"/>
              <c:tx>
                <c:rich>
                  <a:bodyPr/>
                  <a:lstStyle/>
                  <a:p>
                    <a:r>
                      <a:rPr lang="en-US"/>
                      <a:t>26</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EF8B-4430-91D1-E12FA9B4C2D9}"/>
                </c:ext>
              </c:extLst>
            </c:dLbl>
            <c:dLbl>
              <c:idx val="4"/>
              <c:tx>
                <c:rich>
                  <a:bodyPr/>
                  <a:lstStyle/>
                  <a:p>
                    <a:r>
                      <a:rPr lang="en-US"/>
                      <a:t>23</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EF8B-4430-91D1-E12FA9B4C2D9}"/>
                </c:ext>
              </c:extLst>
            </c:dLbl>
            <c:dLbl>
              <c:idx val="5"/>
              <c:tx>
                <c:rich>
                  <a:bodyPr/>
                  <a:lstStyle/>
                  <a:p>
                    <a:r>
                      <a:rPr lang="en-US"/>
                      <a:t>20</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EF8B-4430-91D1-E12FA9B4C2D9}"/>
                </c:ext>
              </c:extLst>
            </c:dLbl>
            <c:dLbl>
              <c:idx val="6"/>
              <c:tx>
                <c:rich>
                  <a:bodyPr/>
                  <a:lstStyle/>
                  <a:p>
                    <a:r>
                      <a:rPr lang="en-US"/>
                      <a:t>19</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EF8B-4430-91D1-E12FA9B4C2D9}"/>
                </c:ext>
              </c:extLst>
            </c:dLbl>
            <c:dLbl>
              <c:idx val="7"/>
              <c:tx>
                <c:rich>
                  <a:bodyPr/>
                  <a:lstStyle/>
                  <a:p>
                    <a:r>
                      <a:rPr lang="en-US"/>
                      <a:t>14</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EF8B-4430-91D1-E12FA9B4C2D9}"/>
                </c:ext>
              </c:extLst>
            </c:dLbl>
            <c:dLbl>
              <c:idx val="8"/>
              <c:tx>
                <c:rich>
                  <a:bodyPr/>
                  <a:lstStyle/>
                  <a:p>
                    <a:r>
                      <a:rPr lang="en-US"/>
                      <a:t>13</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EF8B-4430-91D1-E12FA9B4C2D9}"/>
                </c:ext>
              </c:extLst>
            </c:dLbl>
            <c:spPr>
              <a:noFill/>
              <a:ln>
                <a:noFill/>
              </a:ln>
              <a:effectLst/>
            </c:spPr>
            <c:txPr>
              <a:bodyPr/>
              <a:lstStyle/>
              <a:p>
                <a:pPr>
                  <a:defRPr sz="700" smtId="4294967295"/>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Sheet1!$A$2:$A$10</c:f>
              <c:strCache>
                <c:ptCount val="9"/>
                <c:pt idx="0">
                  <c:v>Your physical health</c:v>
                </c:pt>
                <c:pt idx="1">
                  <c:v>Your household's financial security</c:v>
                </c:pt>
                <c:pt idx="2">
                  <c:v>Your mental health</c:v>
                </c:pt>
                <c:pt idx="3">
                  <c:v>The environment</c:v>
                </c:pt>
                <c:pt idx="4">
                  <c:v>Your career</c:v>
                </c:pt>
                <c:pt idx="5">
                  <c:v>Your social life</c:v>
                </c:pt>
                <c:pt idx="6">
                  <c:v>Your hobbies</c:v>
                </c:pt>
                <c:pt idx="7">
                  <c:v>Your local community</c:v>
                </c:pt>
                <c:pt idx="8">
                  <c:v>Beauty/grooming regime</c:v>
                </c:pt>
              </c:strCache>
            </c:strRef>
          </c:cat>
          <c:val>
            <c:numRef>
              <c:f>Sheet1!$B$2:$B$10</c:f>
              <c:numCache>
                <c:formatCode>General</c:formatCode>
                <c:ptCount val="9"/>
                <c:pt idx="0">
                  <c:v>41</c:v>
                </c:pt>
                <c:pt idx="1">
                  <c:v>41</c:v>
                </c:pt>
                <c:pt idx="2">
                  <c:v>35</c:v>
                </c:pt>
                <c:pt idx="3">
                  <c:v>26</c:v>
                </c:pt>
                <c:pt idx="4">
                  <c:v>23</c:v>
                </c:pt>
                <c:pt idx="5">
                  <c:v>20</c:v>
                </c:pt>
                <c:pt idx="6">
                  <c:v>19</c:v>
                </c:pt>
                <c:pt idx="7">
                  <c:v>14</c:v>
                </c:pt>
                <c:pt idx="8">
                  <c:v>13</c:v>
                </c:pt>
              </c:numCache>
            </c:numRef>
          </c:val>
          <c:extLst>
            <c:ext xmlns:c16="http://schemas.microsoft.com/office/drawing/2014/chart" uri="{C3380CC4-5D6E-409C-BE32-E72D297353CC}">
              <c16:uniqueId val="{00000009-EF8B-4430-91D1-E12FA9B4C2D9}"/>
            </c:ext>
          </c:extLst>
        </c:ser>
        <c:ser>
          <c:idx val="1"/>
          <c:order val="1"/>
          <c:tx>
            <c:strRef>
              <c:f>Sheet1!$C$1</c:f>
              <c:strCache>
                <c:ptCount val="1"/>
                <c:pt idx="0">
                  <c:v>No change</c:v>
                </c:pt>
              </c:strCache>
            </c:strRef>
          </c:tx>
          <c:spPr>
            <a:solidFill>
              <a:srgbClr val="31A9DF"/>
            </a:solidFill>
          </c:spPr>
          <c:invertIfNegative val="0"/>
          <c:dLbls>
            <c:dLbl>
              <c:idx val="0"/>
              <c:tx>
                <c:rich>
                  <a:bodyPr/>
                  <a:lstStyle/>
                  <a:p>
                    <a:r>
                      <a:rPr lang="en-US"/>
                      <a:t>51</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EF8B-4430-91D1-E12FA9B4C2D9}"/>
                </c:ext>
              </c:extLst>
            </c:dLbl>
            <c:dLbl>
              <c:idx val="1"/>
              <c:tx>
                <c:rich>
                  <a:bodyPr/>
                  <a:lstStyle/>
                  <a:p>
                    <a:r>
                      <a:rPr lang="en-US"/>
                      <a:t>51</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EF8B-4430-91D1-E12FA9B4C2D9}"/>
                </c:ext>
              </c:extLst>
            </c:dLbl>
            <c:dLbl>
              <c:idx val="2"/>
              <c:tx>
                <c:rich>
                  <a:bodyPr/>
                  <a:lstStyle/>
                  <a:p>
                    <a:r>
                      <a:rPr lang="en-US"/>
                      <a:t>57</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EF8B-4430-91D1-E12FA9B4C2D9}"/>
                </c:ext>
              </c:extLst>
            </c:dLbl>
            <c:dLbl>
              <c:idx val="3"/>
              <c:tx>
                <c:rich>
                  <a:bodyPr/>
                  <a:lstStyle/>
                  <a:p>
                    <a:r>
                      <a:rPr lang="en-US"/>
                      <a:t>63</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EF8B-4430-91D1-E12FA9B4C2D9}"/>
                </c:ext>
              </c:extLst>
            </c:dLbl>
            <c:dLbl>
              <c:idx val="4"/>
              <c:tx>
                <c:rich>
                  <a:bodyPr/>
                  <a:lstStyle/>
                  <a:p>
                    <a:r>
                      <a:rPr lang="en-US"/>
                      <a:t>64</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EF8B-4430-91D1-E12FA9B4C2D9}"/>
                </c:ext>
              </c:extLst>
            </c:dLbl>
            <c:dLbl>
              <c:idx val="5"/>
              <c:tx>
                <c:rich>
                  <a:bodyPr/>
                  <a:lstStyle/>
                  <a:p>
                    <a:r>
                      <a:rPr lang="en-US"/>
                      <a:t>64</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EF8B-4430-91D1-E12FA9B4C2D9}"/>
                </c:ext>
              </c:extLst>
            </c:dLbl>
            <c:dLbl>
              <c:idx val="6"/>
              <c:tx>
                <c:rich>
                  <a:bodyPr/>
                  <a:lstStyle/>
                  <a:p>
                    <a:r>
                      <a:rPr lang="en-US"/>
                      <a:t>65</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EF8B-4430-91D1-E12FA9B4C2D9}"/>
                </c:ext>
              </c:extLst>
            </c:dLbl>
            <c:dLbl>
              <c:idx val="7"/>
              <c:tx>
                <c:rich>
                  <a:bodyPr/>
                  <a:lstStyle/>
                  <a:p>
                    <a:r>
                      <a:rPr lang="en-US"/>
                      <a:t>73</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EF8B-4430-91D1-E12FA9B4C2D9}"/>
                </c:ext>
              </c:extLst>
            </c:dLbl>
            <c:dLbl>
              <c:idx val="8"/>
              <c:tx>
                <c:rich>
                  <a:bodyPr/>
                  <a:lstStyle/>
                  <a:p>
                    <a:r>
                      <a:rPr lang="en-US"/>
                      <a:t>66</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EF8B-4430-91D1-E12FA9B4C2D9}"/>
                </c:ext>
              </c:extLst>
            </c:dLbl>
            <c:spPr>
              <a:noFill/>
              <a:ln>
                <a:noFill/>
              </a:ln>
              <a:effectLst/>
            </c:spPr>
            <c:txPr>
              <a:bodyPr/>
              <a:lstStyle/>
              <a:p>
                <a:pPr>
                  <a:defRPr sz="700" smtId="4294967295"/>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Sheet1!$A$2:$A$10</c:f>
              <c:strCache>
                <c:ptCount val="9"/>
                <c:pt idx="0">
                  <c:v>Your physical health</c:v>
                </c:pt>
                <c:pt idx="1">
                  <c:v>Your household's financial security</c:v>
                </c:pt>
                <c:pt idx="2">
                  <c:v>Your mental health</c:v>
                </c:pt>
                <c:pt idx="3">
                  <c:v>The environment</c:v>
                </c:pt>
                <c:pt idx="4">
                  <c:v>Your career</c:v>
                </c:pt>
                <c:pt idx="5">
                  <c:v>Your social life</c:v>
                </c:pt>
                <c:pt idx="6">
                  <c:v>Your hobbies</c:v>
                </c:pt>
                <c:pt idx="7">
                  <c:v>Your local community</c:v>
                </c:pt>
                <c:pt idx="8">
                  <c:v>Beauty/grooming regime</c:v>
                </c:pt>
              </c:strCache>
            </c:strRef>
          </c:cat>
          <c:val>
            <c:numRef>
              <c:f>Sheet1!$C$2:$C$10</c:f>
              <c:numCache>
                <c:formatCode>General</c:formatCode>
                <c:ptCount val="9"/>
                <c:pt idx="0">
                  <c:v>51</c:v>
                </c:pt>
                <c:pt idx="1">
                  <c:v>51</c:v>
                </c:pt>
                <c:pt idx="2">
                  <c:v>57</c:v>
                </c:pt>
                <c:pt idx="3">
                  <c:v>63</c:v>
                </c:pt>
                <c:pt idx="4">
                  <c:v>64</c:v>
                </c:pt>
                <c:pt idx="5">
                  <c:v>64</c:v>
                </c:pt>
                <c:pt idx="6">
                  <c:v>65</c:v>
                </c:pt>
                <c:pt idx="7">
                  <c:v>73</c:v>
                </c:pt>
                <c:pt idx="8">
                  <c:v>66</c:v>
                </c:pt>
              </c:numCache>
            </c:numRef>
          </c:val>
          <c:extLst>
            <c:ext xmlns:c16="http://schemas.microsoft.com/office/drawing/2014/chart" uri="{C3380CC4-5D6E-409C-BE32-E72D297353CC}">
              <c16:uniqueId val="{00000013-EF8B-4430-91D1-E12FA9B4C2D9}"/>
            </c:ext>
          </c:extLst>
        </c:ser>
        <c:ser>
          <c:idx val="2"/>
          <c:order val="2"/>
          <c:tx>
            <c:strRef>
              <c:f>Sheet1!$D$1</c:f>
              <c:strCache>
                <c:ptCount val="1"/>
                <c:pt idx="0">
                  <c:v>Lower priority</c:v>
                </c:pt>
              </c:strCache>
            </c:strRef>
          </c:tx>
          <c:spPr>
            <a:solidFill>
              <a:srgbClr val="047934"/>
            </a:solidFill>
          </c:spPr>
          <c:invertIfNegative val="0"/>
          <c:dLbls>
            <c:dLbl>
              <c:idx val="0"/>
              <c:tx>
                <c:rich>
                  <a:bodyPr/>
                  <a:lstStyle/>
                  <a:p>
                    <a:r>
                      <a:rPr lang="en-US"/>
                      <a:t>9</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EF8B-4430-91D1-E12FA9B4C2D9}"/>
                </c:ext>
              </c:extLst>
            </c:dLbl>
            <c:dLbl>
              <c:idx val="1"/>
              <c:tx>
                <c:rich>
                  <a:bodyPr/>
                  <a:lstStyle/>
                  <a:p>
                    <a:r>
                      <a:rPr lang="en-US"/>
                      <a:t>8</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EF8B-4430-91D1-E12FA9B4C2D9}"/>
                </c:ext>
              </c:extLst>
            </c:dLbl>
            <c:dLbl>
              <c:idx val="2"/>
              <c:tx>
                <c:rich>
                  <a:bodyPr/>
                  <a:lstStyle/>
                  <a:p>
                    <a:r>
                      <a:rPr lang="en-US"/>
                      <a:t>8</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EF8B-4430-91D1-E12FA9B4C2D9}"/>
                </c:ext>
              </c:extLst>
            </c:dLbl>
            <c:dLbl>
              <c:idx val="3"/>
              <c:tx>
                <c:rich>
                  <a:bodyPr/>
                  <a:lstStyle/>
                  <a:p>
                    <a:r>
                      <a:rPr lang="en-US"/>
                      <a:t>11</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EF8B-4430-91D1-E12FA9B4C2D9}"/>
                </c:ext>
              </c:extLst>
            </c:dLbl>
            <c:dLbl>
              <c:idx val="4"/>
              <c:tx>
                <c:rich>
                  <a:bodyPr/>
                  <a:lstStyle/>
                  <a:p>
                    <a:r>
                      <a:rPr lang="en-US"/>
                      <a:t>13</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EF8B-4430-91D1-E12FA9B4C2D9}"/>
                </c:ext>
              </c:extLst>
            </c:dLbl>
            <c:dLbl>
              <c:idx val="5"/>
              <c:tx>
                <c:rich>
                  <a:bodyPr/>
                  <a:lstStyle/>
                  <a:p>
                    <a:r>
                      <a:rPr lang="en-US"/>
                      <a:t>17</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EF8B-4430-91D1-E12FA9B4C2D9}"/>
                </c:ext>
              </c:extLst>
            </c:dLbl>
            <c:dLbl>
              <c:idx val="6"/>
              <c:tx>
                <c:rich>
                  <a:bodyPr/>
                  <a:lstStyle/>
                  <a:p>
                    <a:r>
                      <a:rPr lang="en-US"/>
                      <a:t>16</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EF8B-4430-91D1-E12FA9B4C2D9}"/>
                </c:ext>
              </c:extLst>
            </c:dLbl>
            <c:dLbl>
              <c:idx val="7"/>
              <c:tx>
                <c:rich>
                  <a:bodyPr/>
                  <a:lstStyle/>
                  <a:p>
                    <a:r>
                      <a:rPr lang="en-US"/>
                      <a:t>13</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EF8B-4430-91D1-E12FA9B4C2D9}"/>
                </c:ext>
              </c:extLst>
            </c:dLbl>
            <c:dLbl>
              <c:idx val="8"/>
              <c:tx>
                <c:rich>
                  <a:bodyPr/>
                  <a:lstStyle/>
                  <a:p>
                    <a:r>
                      <a:rPr lang="en-US"/>
                      <a:t>21</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EF8B-4430-91D1-E12FA9B4C2D9}"/>
                </c:ext>
              </c:extLst>
            </c:dLbl>
            <c:spPr>
              <a:noFill/>
              <a:ln>
                <a:noFill/>
              </a:ln>
              <a:effectLst/>
            </c:spPr>
            <c:txPr>
              <a:bodyPr/>
              <a:lstStyle/>
              <a:p>
                <a:pPr>
                  <a:defRPr sz="700" smtId="4294967295"/>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Sheet1!$A$2:$A$10</c:f>
              <c:strCache>
                <c:ptCount val="9"/>
                <c:pt idx="0">
                  <c:v>Your physical health</c:v>
                </c:pt>
                <c:pt idx="1">
                  <c:v>Your household's financial security</c:v>
                </c:pt>
                <c:pt idx="2">
                  <c:v>Your mental health</c:v>
                </c:pt>
                <c:pt idx="3">
                  <c:v>The environment</c:v>
                </c:pt>
                <c:pt idx="4">
                  <c:v>Your career</c:v>
                </c:pt>
                <c:pt idx="5">
                  <c:v>Your social life</c:v>
                </c:pt>
                <c:pt idx="6">
                  <c:v>Your hobbies</c:v>
                </c:pt>
                <c:pt idx="7">
                  <c:v>Your local community</c:v>
                </c:pt>
                <c:pt idx="8">
                  <c:v>Beauty/grooming regime</c:v>
                </c:pt>
              </c:strCache>
            </c:strRef>
          </c:cat>
          <c:val>
            <c:numRef>
              <c:f>Sheet1!$D$2:$D$10</c:f>
              <c:numCache>
                <c:formatCode>General</c:formatCode>
                <c:ptCount val="9"/>
                <c:pt idx="0">
                  <c:v>9</c:v>
                </c:pt>
                <c:pt idx="1">
                  <c:v>8</c:v>
                </c:pt>
                <c:pt idx="2">
                  <c:v>8</c:v>
                </c:pt>
                <c:pt idx="3">
                  <c:v>11</c:v>
                </c:pt>
                <c:pt idx="4">
                  <c:v>13</c:v>
                </c:pt>
                <c:pt idx="5">
                  <c:v>17</c:v>
                </c:pt>
                <c:pt idx="6">
                  <c:v>16</c:v>
                </c:pt>
                <c:pt idx="7">
                  <c:v>13</c:v>
                </c:pt>
                <c:pt idx="8">
                  <c:v>21</c:v>
                </c:pt>
              </c:numCache>
            </c:numRef>
          </c:val>
          <c:extLst>
            <c:ext xmlns:c16="http://schemas.microsoft.com/office/drawing/2014/chart" uri="{C3380CC4-5D6E-409C-BE32-E72D297353CC}">
              <c16:uniqueId val="{0000001D-EF8B-4430-91D1-E12FA9B4C2D9}"/>
            </c:ext>
          </c:extLst>
        </c:ser>
        <c:dLbls>
          <c:showLegendKey val="0"/>
          <c:showVal val="0"/>
          <c:showCatName val="0"/>
          <c:showSerName val="0"/>
          <c:showPercent val="0"/>
          <c:showBubbleSize val="0"/>
        </c:dLbls>
        <c:gapWidth val="150"/>
        <c:overlap val="100"/>
        <c:axId val="67451136"/>
        <c:axId val="66437120"/>
      </c:barChart>
      <c:catAx>
        <c:axId val="67451136"/>
        <c:scaling>
          <c:orientation val="maxMin"/>
        </c:scaling>
        <c:delete val="0"/>
        <c:axPos val="l"/>
        <c:numFmt formatCode="General" sourceLinked="1"/>
        <c:majorTickMark val="out"/>
        <c:minorTickMark val="none"/>
        <c:tickLblPos val="nextTo"/>
        <c:spPr>
          <a:ln>
            <a:solidFill>
              <a:srgbClr val="848484"/>
            </a:solidFill>
          </a:ln>
        </c:spPr>
        <c:crossAx val="66437120"/>
        <c:crosses val="autoZero"/>
        <c:auto val="0"/>
        <c:lblAlgn val="ctr"/>
        <c:lblOffset val="100"/>
        <c:noMultiLvlLbl val="0"/>
      </c:catAx>
      <c:valAx>
        <c:axId val="66437120"/>
        <c:scaling>
          <c:orientation val="minMax"/>
          <c:max val="101"/>
          <c:min val="0"/>
        </c:scaling>
        <c:delete val="0"/>
        <c:axPos val="b"/>
        <c:title>
          <c:tx>
            <c:rich>
              <a:bodyPr/>
              <a:lstStyle/>
              <a:p>
                <a:pPr>
                  <a:defRPr/>
                </a:pPr>
                <a:r>
                  <a:rPr lang="en-GB" sz="800"/>
                  <a:t>% of respondents</a:t>
                </a:r>
              </a:p>
            </c:rich>
          </c:tx>
          <c:overlay val="0"/>
        </c:title>
        <c:numFmt formatCode="General" sourceLinked="1"/>
        <c:majorTickMark val="out"/>
        <c:minorTickMark val="none"/>
        <c:tickLblPos val="nextTo"/>
        <c:spPr>
          <a:ln>
            <a:solidFill>
              <a:srgbClr val="848484"/>
            </a:solidFill>
          </a:ln>
        </c:spPr>
        <c:crossAx val="67451136"/>
        <c:crosses val="max"/>
        <c:crossBetween val="between"/>
        <c:majorUnit val="25"/>
      </c:valAx>
    </c:plotArea>
    <c:legend>
      <c:legendPos val="t"/>
      <c:overlay val="0"/>
    </c:legend>
    <c:plotVisOnly val="1"/>
    <c:dispBlanksAs val="zero"/>
    <c:showDLblsOverMax val="1"/>
  </c:chart>
  <c:spPr>
    <a:solidFill>
      <a:srgbClr val="FFFFFF"/>
    </a:solidFill>
  </c:spPr>
  <c:txPr>
    <a:bodyPr/>
    <a:lstStyle/>
    <a:p>
      <a:pPr>
        <a:defRPr sz="800" smtId="4294967295"/>
      </a:pPr>
      <a:endParaRPr lang="en-US"/>
    </a:p>
  </c:txPr>
  <c:externalData r:id="rId1">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n-GB" sz="1000"/>
              <a:t>England: overweightness and obesity prevalence, 2021</a:t>
            </a:r>
          </a:p>
        </c:rich>
      </c:tx>
      <c:overlay val="0"/>
    </c:title>
    <c:autoTitleDeleted val="0"/>
    <c:plotArea>
      <c:layout/>
      <c:barChart>
        <c:barDir val="bar"/>
        <c:grouping val="percentStacked"/>
        <c:varyColors val="0"/>
        <c:ser>
          <c:idx val="0"/>
          <c:order val="0"/>
          <c:tx>
            <c:strRef>
              <c:f>Sheet1!$B$1</c:f>
              <c:strCache>
                <c:ptCount val="1"/>
                <c:pt idx="0">
                  <c:v>Not overweight nor obese</c:v>
                </c:pt>
              </c:strCache>
            </c:strRef>
          </c:tx>
          <c:spPr>
            <a:solidFill>
              <a:srgbClr val="5E358B"/>
            </a:solidFill>
          </c:spPr>
          <c:invertIfNegative val="0"/>
          <c:dLbls>
            <c:dLbl>
              <c:idx val="0"/>
              <c:tx>
                <c:rich>
                  <a:bodyPr/>
                  <a:lstStyle/>
                  <a:p>
                    <a:r>
                      <a:rPr lang="en-US"/>
                      <a:t>36</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983E-4D39-86AD-8B44C315C346}"/>
                </c:ext>
              </c:extLst>
            </c:dLbl>
            <c:dLbl>
              <c:idx val="1"/>
              <c:tx>
                <c:rich>
                  <a:bodyPr/>
                  <a:lstStyle/>
                  <a:p>
                    <a:r>
                      <a:rPr lang="en-US"/>
                      <a:t>72</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983E-4D39-86AD-8B44C315C346}"/>
                </c:ext>
              </c:extLst>
            </c:dLbl>
            <c:dLbl>
              <c:idx val="2"/>
              <c:tx>
                <c:rich>
                  <a:bodyPr/>
                  <a:lstStyle/>
                  <a:p>
                    <a:r>
                      <a:rPr lang="en-US"/>
                      <a:t>41</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983E-4D39-86AD-8B44C315C346}"/>
                </c:ext>
              </c:extLst>
            </c:dLbl>
            <c:dLbl>
              <c:idx val="3"/>
              <c:tx>
                <c:rich>
                  <a:bodyPr/>
                  <a:lstStyle/>
                  <a:p>
                    <a:r>
                      <a:rPr lang="en-US"/>
                      <a:t>34</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983E-4D39-86AD-8B44C315C346}"/>
                </c:ext>
              </c:extLst>
            </c:dLbl>
            <c:dLbl>
              <c:idx val="4"/>
              <c:tx>
                <c:rich>
                  <a:bodyPr/>
                  <a:lstStyle/>
                  <a:p>
                    <a:r>
                      <a:rPr lang="en-US"/>
                      <a:t>27</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983E-4D39-86AD-8B44C315C346}"/>
                </c:ext>
              </c:extLst>
            </c:dLbl>
            <c:dLbl>
              <c:idx val="5"/>
              <c:tx>
                <c:rich>
                  <a:bodyPr/>
                  <a:lstStyle/>
                  <a:p>
                    <a:r>
                      <a:rPr lang="en-US"/>
                      <a:t>28</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983E-4D39-86AD-8B44C315C346}"/>
                </c:ext>
              </c:extLst>
            </c:dLbl>
            <c:dLbl>
              <c:idx val="6"/>
              <c:tx>
                <c:rich>
                  <a:bodyPr/>
                  <a:lstStyle/>
                  <a:p>
                    <a:r>
                      <a:rPr lang="en-US"/>
                      <a:t>27</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983E-4D39-86AD-8B44C315C346}"/>
                </c:ext>
              </c:extLst>
            </c:dLbl>
            <c:dLbl>
              <c:idx val="7"/>
              <c:tx>
                <c:rich>
                  <a:bodyPr/>
                  <a:lstStyle/>
                  <a:p>
                    <a:r>
                      <a:rPr lang="en-US"/>
                      <a:t>31</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983E-4D39-86AD-8B44C315C346}"/>
                </c:ext>
              </c:extLst>
            </c:dLbl>
            <c:numFmt formatCode="General\%" sourceLinked="0"/>
            <c:spPr>
              <a:noFill/>
              <a:ln>
                <a:noFill/>
              </a:ln>
              <a:effectLst/>
            </c:spPr>
            <c:txPr>
              <a:bodyPr/>
              <a:lstStyle/>
              <a:p>
                <a:pPr>
                  <a:defRPr sz="700" smtId="4294967295"/>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Sheet1!$A$2:$A$9</c:f>
              <c:strCache>
                <c:ptCount val="8"/>
                <c:pt idx="0">
                  <c:v>All</c:v>
                </c:pt>
                <c:pt idx="1">
                  <c:v>16-24</c:v>
                </c:pt>
                <c:pt idx="2">
                  <c:v>25-34</c:v>
                </c:pt>
                <c:pt idx="3">
                  <c:v>35-44</c:v>
                </c:pt>
                <c:pt idx="4">
                  <c:v>45-54</c:v>
                </c:pt>
                <c:pt idx="5">
                  <c:v>55-64</c:v>
                </c:pt>
                <c:pt idx="6">
                  <c:v>65-74</c:v>
                </c:pt>
                <c:pt idx="7">
                  <c:v>75+</c:v>
                </c:pt>
              </c:strCache>
            </c:strRef>
          </c:cat>
          <c:val>
            <c:numRef>
              <c:f>Sheet1!$B$2:$B$9</c:f>
              <c:numCache>
                <c:formatCode>General</c:formatCode>
                <c:ptCount val="8"/>
                <c:pt idx="0">
                  <c:v>36</c:v>
                </c:pt>
                <c:pt idx="1">
                  <c:v>72</c:v>
                </c:pt>
                <c:pt idx="2">
                  <c:v>41</c:v>
                </c:pt>
                <c:pt idx="3">
                  <c:v>34</c:v>
                </c:pt>
                <c:pt idx="4">
                  <c:v>27</c:v>
                </c:pt>
                <c:pt idx="5">
                  <c:v>28</c:v>
                </c:pt>
                <c:pt idx="6">
                  <c:v>27</c:v>
                </c:pt>
                <c:pt idx="7">
                  <c:v>31</c:v>
                </c:pt>
              </c:numCache>
            </c:numRef>
          </c:val>
          <c:extLst>
            <c:ext xmlns:c16="http://schemas.microsoft.com/office/drawing/2014/chart" uri="{C3380CC4-5D6E-409C-BE32-E72D297353CC}">
              <c16:uniqueId val="{00000008-983E-4D39-86AD-8B44C315C346}"/>
            </c:ext>
          </c:extLst>
        </c:ser>
        <c:ser>
          <c:idx val="1"/>
          <c:order val="1"/>
          <c:tx>
            <c:strRef>
              <c:f>Sheet1!$C$1</c:f>
              <c:strCache>
                <c:ptCount val="1"/>
                <c:pt idx="0">
                  <c:v>Overweight</c:v>
                </c:pt>
              </c:strCache>
            </c:strRef>
          </c:tx>
          <c:spPr>
            <a:solidFill>
              <a:srgbClr val="31A9DF"/>
            </a:solidFill>
          </c:spPr>
          <c:invertIfNegative val="0"/>
          <c:dLbls>
            <c:dLbl>
              <c:idx val="0"/>
              <c:tx>
                <c:rich>
                  <a:bodyPr/>
                  <a:lstStyle/>
                  <a:p>
                    <a:r>
                      <a:rPr lang="en-US"/>
                      <a:t>38</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983E-4D39-86AD-8B44C315C346}"/>
                </c:ext>
              </c:extLst>
            </c:dLbl>
            <c:dLbl>
              <c:idx val="1"/>
              <c:tx>
                <c:rich>
                  <a:bodyPr/>
                  <a:lstStyle/>
                  <a:p>
                    <a:r>
                      <a:rPr lang="en-US"/>
                      <a:t>20</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983E-4D39-86AD-8B44C315C346}"/>
                </c:ext>
              </c:extLst>
            </c:dLbl>
            <c:dLbl>
              <c:idx val="2"/>
              <c:tx>
                <c:rich>
                  <a:bodyPr/>
                  <a:lstStyle/>
                  <a:p>
                    <a:r>
                      <a:rPr lang="en-US"/>
                      <a:t>35</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983E-4D39-86AD-8B44C315C346}"/>
                </c:ext>
              </c:extLst>
            </c:dLbl>
            <c:dLbl>
              <c:idx val="3"/>
              <c:tx>
                <c:rich>
                  <a:bodyPr/>
                  <a:lstStyle/>
                  <a:p>
                    <a:r>
                      <a:rPr lang="en-US"/>
                      <a:t>39</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983E-4D39-86AD-8B44C315C346}"/>
                </c:ext>
              </c:extLst>
            </c:dLbl>
            <c:dLbl>
              <c:idx val="4"/>
              <c:tx>
                <c:rich>
                  <a:bodyPr/>
                  <a:lstStyle/>
                  <a:p>
                    <a:r>
                      <a:rPr lang="en-US"/>
                      <a:t>43</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983E-4D39-86AD-8B44C315C346}"/>
                </c:ext>
              </c:extLst>
            </c:dLbl>
            <c:dLbl>
              <c:idx val="5"/>
              <c:tx>
                <c:rich>
                  <a:bodyPr/>
                  <a:lstStyle/>
                  <a:p>
                    <a:r>
                      <a:rPr lang="en-US"/>
                      <a:t>40</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983E-4D39-86AD-8B44C315C346}"/>
                </c:ext>
              </c:extLst>
            </c:dLbl>
            <c:dLbl>
              <c:idx val="6"/>
              <c:tx>
                <c:rich>
                  <a:bodyPr/>
                  <a:lstStyle/>
                  <a:p>
                    <a:r>
                      <a:rPr lang="en-US"/>
                      <a:t>42</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983E-4D39-86AD-8B44C315C346}"/>
                </c:ext>
              </c:extLst>
            </c:dLbl>
            <c:dLbl>
              <c:idx val="7"/>
              <c:tx>
                <c:rich>
                  <a:bodyPr/>
                  <a:lstStyle/>
                  <a:p>
                    <a:r>
                      <a:rPr lang="en-US"/>
                      <a:t>43</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983E-4D39-86AD-8B44C315C346}"/>
                </c:ext>
              </c:extLst>
            </c:dLbl>
            <c:numFmt formatCode="General\%" sourceLinked="0"/>
            <c:spPr>
              <a:noFill/>
              <a:ln>
                <a:noFill/>
              </a:ln>
              <a:effectLst/>
            </c:spPr>
            <c:txPr>
              <a:bodyPr/>
              <a:lstStyle/>
              <a:p>
                <a:pPr>
                  <a:defRPr sz="700" smtId="4294967295"/>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Sheet1!$A$2:$A$9</c:f>
              <c:strCache>
                <c:ptCount val="8"/>
                <c:pt idx="0">
                  <c:v>All</c:v>
                </c:pt>
                <c:pt idx="1">
                  <c:v>16-24</c:v>
                </c:pt>
                <c:pt idx="2">
                  <c:v>25-34</c:v>
                </c:pt>
                <c:pt idx="3">
                  <c:v>35-44</c:v>
                </c:pt>
                <c:pt idx="4">
                  <c:v>45-54</c:v>
                </c:pt>
                <c:pt idx="5">
                  <c:v>55-64</c:v>
                </c:pt>
                <c:pt idx="6">
                  <c:v>65-74</c:v>
                </c:pt>
                <c:pt idx="7">
                  <c:v>75+</c:v>
                </c:pt>
              </c:strCache>
            </c:strRef>
          </c:cat>
          <c:val>
            <c:numRef>
              <c:f>Sheet1!$C$2:$C$9</c:f>
              <c:numCache>
                <c:formatCode>General</c:formatCode>
                <c:ptCount val="8"/>
                <c:pt idx="0">
                  <c:v>38</c:v>
                </c:pt>
                <c:pt idx="1">
                  <c:v>20</c:v>
                </c:pt>
                <c:pt idx="2">
                  <c:v>35</c:v>
                </c:pt>
                <c:pt idx="3">
                  <c:v>39</c:v>
                </c:pt>
                <c:pt idx="4">
                  <c:v>43</c:v>
                </c:pt>
                <c:pt idx="5">
                  <c:v>40</c:v>
                </c:pt>
                <c:pt idx="6">
                  <c:v>42</c:v>
                </c:pt>
                <c:pt idx="7">
                  <c:v>43</c:v>
                </c:pt>
              </c:numCache>
            </c:numRef>
          </c:val>
          <c:extLst>
            <c:ext xmlns:c16="http://schemas.microsoft.com/office/drawing/2014/chart" uri="{C3380CC4-5D6E-409C-BE32-E72D297353CC}">
              <c16:uniqueId val="{00000011-983E-4D39-86AD-8B44C315C346}"/>
            </c:ext>
          </c:extLst>
        </c:ser>
        <c:ser>
          <c:idx val="2"/>
          <c:order val="2"/>
          <c:tx>
            <c:strRef>
              <c:f>Sheet1!$D$1</c:f>
              <c:strCache>
                <c:ptCount val="1"/>
                <c:pt idx="0">
                  <c:v>Obese</c:v>
                </c:pt>
              </c:strCache>
            </c:strRef>
          </c:tx>
          <c:spPr>
            <a:solidFill>
              <a:srgbClr val="047934"/>
            </a:solidFill>
          </c:spPr>
          <c:invertIfNegative val="0"/>
          <c:dLbls>
            <c:dLbl>
              <c:idx val="0"/>
              <c:tx>
                <c:rich>
                  <a:bodyPr/>
                  <a:lstStyle/>
                  <a:p>
                    <a:r>
                      <a:rPr lang="en-US"/>
                      <a:t>26</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983E-4D39-86AD-8B44C315C346}"/>
                </c:ext>
              </c:extLst>
            </c:dLbl>
            <c:dLbl>
              <c:idx val="1"/>
              <c:tx>
                <c:rich>
                  <a:bodyPr/>
                  <a:lstStyle/>
                  <a:p>
                    <a:r>
                      <a:rPr lang="en-US"/>
                      <a:t>8</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983E-4D39-86AD-8B44C315C346}"/>
                </c:ext>
              </c:extLst>
            </c:dLbl>
            <c:dLbl>
              <c:idx val="2"/>
              <c:tx>
                <c:rich>
                  <a:bodyPr/>
                  <a:lstStyle/>
                  <a:p>
                    <a:r>
                      <a:rPr lang="en-US"/>
                      <a:t>24</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983E-4D39-86AD-8B44C315C346}"/>
                </c:ext>
              </c:extLst>
            </c:dLbl>
            <c:dLbl>
              <c:idx val="3"/>
              <c:tx>
                <c:rich>
                  <a:bodyPr/>
                  <a:lstStyle/>
                  <a:p>
                    <a:r>
                      <a:rPr lang="en-US"/>
                      <a:t>27</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983E-4D39-86AD-8B44C315C346}"/>
                </c:ext>
              </c:extLst>
            </c:dLbl>
            <c:dLbl>
              <c:idx val="4"/>
              <c:tx>
                <c:rich>
                  <a:bodyPr/>
                  <a:lstStyle/>
                  <a:p>
                    <a:r>
                      <a:rPr lang="en-US"/>
                      <a:t>30</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983E-4D39-86AD-8B44C315C346}"/>
                </c:ext>
              </c:extLst>
            </c:dLbl>
            <c:dLbl>
              <c:idx val="5"/>
              <c:tx>
                <c:rich>
                  <a:bodyPr/>
                  <a:lstStyle/>
                  <a:p>
                    <a:r>
                      <a:rPr lang="en-US"/>
                      <a:t>32</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983E-4D39-86AD-8B44C315C346}"/>
                </c:ext>
              </c:extLst>
            </c:dLbl>
            <c:dLbl>
              <c:idx val="6"/>
              <c:tx>
                <c:rich>
                  <a:bodyPr/>
                  <a:lstStyle/>
                  <a:p>
                    <a:r>
                      <a:rPr lang="en-US"/>
                      <a:t>32</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983E-4D39-86AD-8B44C315C346}"/>
                </c:ext>
              </c:extLst>
            </c:dLbl>
            <c:dLbl>
              <c:idx val="7"/>
              <c:tx>
                <c:rich>
                  <a:bodyPr/>
                  <a:lstStyle/>
                  <a:p>
                    <a:r>
                      <a:rPr lang="en-US"/>
                      <a:t>26</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983E-4D39-86AD-8B44C315C346}"/>
                </c:ext>
              </c:extLst>
            </c:dLbl>
            <c:numFmt formatCode="General\%" sourceLinked="0"/>
            <c:spPr>
              <a:noFill/>
              <a:ln>
                <a:noFill/>
              </a:ln>
              <a:effectLst/>
            </c:spPr>
            <c:txPr>
              <a:bodyPr/>
              <a:lstStyle/>
              <a:p>
                <a:pPr>
                  <a:defRPr sz="700" smtId="4294967295"/>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Sheet1!$A$2:$A$9</c:f>
              <c:strCache>
                <c:ptCount val="8"/>
                <c:pt idx="0">
                  <c:v>All</c:v>
                </c:pt>
                <c:pt idx="1">
                  <c:v>16-24</c:v>
                </c:pt>
                <c:pt idx="2">
                  <c:v>25-34</c:v>
                </c:pt>
                <c:pt idx="3">
                  <c:v>35-44</c:v>
                </c:pt>
                <c:pt idx="4">
                  <c:v>45-54</c:v>
                </c:pt>
                <c:pt idx="5">
                  <c:v>55-64</c:v>
                </c:pt>
                <c:pt idx="6">
                  <c:v>65-74</c:v>
                </c:pt>
                <c:pt idx="7">
                  <c:v>75+</c:v>
                </c:pt>
              </c:strCache>
            </c:strRef>
          </c:cat>
          <c:val>
            <c:numRef>
              <c:f>Sheet1!$D$2:$D$9</c:f>
              <c:numCache>
                <c:formatCode>General</c:formatCode>
                <c:ptCount val="8"/>
                <c:pt idx="0">
                  <c:v>26</c:v>
                </c:pt>
                <c:pt idx="1">
                  <c:v>8</c:v>
                </c:pt>
                <c:pt idx="2">
                  <c:v>24</c:v>
                </c:pt>
                <c:pt idx="3">
                  <c:v>27</c:v>
                </c:pt>
                <c:pt idx="4">
                  <c:v>30</c:v>
                </c:pt>
                <c:pt idx="5">
                  <c:v>32</c:v>
                </c:pt>
                <c:pt idx="6">
                  <c:v>32</c:v>
                </c:pt>
                <c:pt idx="7">
                  <c:v>26</c:v>
                </c:pt>
              </c:numCache>
            </c:numRef>
          </c:val>
          <c:extLst>
            <c:ext xmlns:c16="http://schemas.microsoft.com/office/drawing/2014/chart" uri="{C3380CC4-5D6E-409C-BE32-E72D297353CC}">
              <c16:uniqueId val="{0000001A-983E-4D39-86AD-8B44C315C346}"/>
            </c:ext>
          </c:extLst>
        </c:ser>
        <c:dLbls>
          <c:showLegendKey val="0"/>
          <c:showVal val="0"/>
          <c:showCatName val="0"/>
          <c:showSerName val="0"/>
          <c:showPercent val="0"/>
          <c:showBubbleSize val="0"/>
        </c:dLbls>
        <c:gapWidth val="150"/>
        <c:overlap val="100"/>
        <c:axId val="67451136"/>
        <c:axId val="66437120"/>
      </c:barChart>
      <c:catAx>
        <c:axId val="67451136"/>
        <c:scaling>
          <c:orientation val="maxMin"/>
        </c:scaling>
        <c:delete val="0"/>
        <c:axPos val="l"/>
        <c:numFmt formatCode="General" sourceLinked="1"/>
        <c:majorTickMark val="out"/>
        <c:minorTickMark val="none"/>
        <c:tickLblPos val="nextTo"/>
        <c:spPr>
          <a:ln>
            <a:solidFill>
              <a:srgbClr val="848484"/>
            </a:solidFill>
          </a:ln>
        </c:spPr>
        <c:crossAx val="66437120"/>
        <c:crosses val="autoZero"/>
        <c:auto val="0"/>
        <c:lblAlgn val="ctr"/>
        <c:lblOffset val="100"/>
        <c:noMultiLvlLbl val="0"/>
      </c:catAx>
      <c:valAx>
        <c:axId val="66437120"/>
        <c:scaling>
          <c:orientation val="minMax"/>
          <c:max val="1"/>
          <c:min val="0"/>
        </c:scaling>
        <c:delete val="0"/>
        <c:axPos val="b"/>
        <c:title>
          <c:tx>
            <c:rich>
              <a:bodyPr/>
              <a:lstStyle/>
              <a:p>
                <a:pPr>
                  <a:defRPr/>
                </a:pPr>
                <a:r>
                  <a:rPr lang="en-GB" sz="800"/>
                  <a:t>% of population</a:t>
                </a:r>
              </a:p>
            </c:rich>
          </c:tx>
          <c:overlay val="0"/>
        </c:title>
        <c:numFmt formatCode="0%" sourceLinked="1"/>
        <c:majorTickMark val="out"/>
        <c:minorTickMark val="none"/>
        <c:tickLblPos val="nextTo"/>
        <c:spPr>
          <a:ln>
            <a:solidFill>
              <a:srgbClr val="848484"/>
            </a:solidFill>
          </a:ln>
        </c:spPr>
        <c:crossAx val="67451136"/>
        <c:crosses val="max"/>
        <c:crossBetween val="between"/>
        <c:majorUnit val="0.2"/>
      </c:valAx>
    </c:plotArea>
    <c:legend>
      <c:legendPos val="r"/>
      <c:overlay val="0"/>
    </c:legend>
    <c:plotVisOnly val="1"/>
    <c:dispBlanksAs val="zero"/>
    <c:showDLblsOverMax val="1"/>
  </c:chart>
  <c:spPr>
    <a:solidFill>
      <a:srgbClr val="FFFFFF"/>
    </a:solidFill>
  </c:spPr>
  <c:txPr>
    <a:bodyPr/>
    <a:lstStyle/>
    <a:p>
      <a:pPr>
        <a:defRPr sz="800" smtId="4294967295"/>
      </a:pPr>
      <a:endParaRPr lang="en-US"/>
    </a:p>
  </c:txPr>
  <c:externalData r:id="rId1">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n-GB" sz="1000"/>
              <a:t>UK: state of physical health, 2023</a:t>
            </a:r>
          </a:p>
        </c:rich>
      </c:tx>
      <c:overlay val="0"/>
    </c:title>
    <c:autoTitleDeleted val="0"/>
    <c:plotArea>
      <c:layout/>
      <c:barChart>
        <c:barDir val="bar"/>
        <c:grouping val="clustered"/>
        <c:varyColors val="0"/>
        <c:ser>
          <c:idx val="0"/>
          <c:order val="0"/>
          <c:tx>
            <c:strRef>
              <c:f>Sheet1!$B$1</c:f>
              <c:strCache>
                <c:ptCount val="1"/>
                <c:pt idx="0">
                  <c:v>Column02</c:v>
                </c:pt>
              </c:strCache>
            </c:strRef>
          </c:tx>
          <c:spPr>
            <a:solidFill>
              <a:srgbClr val="5E358B"/>
            </a:solidFill>
          </c:spPr>
          <c:invertIfNegative val="0"/>
          <c:dLbls>
            <c:dLbl>
              <c:idx val="0"/>
              <c:tx>
                <c:rich>
                  <a:bodyPr/>
                  <a:lstStyle/>
                  <a:p>
                    <a:r>
                      <a:rPr lang="en-US"/>
                      <a:t>24</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BEDC-453E-9586-F1368D81FC75}"/>
                </c:ext>
              </c:extLst>
            </c:dLbl>
            <c:dLbl>
              <c:idx val="1"/>
              <c:tx>
                <c:rich>
                  <a:bodyPr/>
                  <a:lstStyle/>
                  <a:p>
                    <a:r>
                      <a:rPr lang="en-US"/>
                      <a:t>47</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BEDC-453E-9586-F1368D81FC75}"/>
                </c:ext>
              </c:extLst>
            </c:dLbl>
            <c:dLbl>
              <c:idx val="2"/>
              <c:tx>
                <c:rich>
                  <a:bodyPr/>
                  <a:lstStyle/>
                  <a:p>
                    <a:r>
                      <a:rPr lang="en-US"/>
                      <a:t>16</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BEDC-453E-9586-F1368D81FC75}"/>
                </c:ext>
              </c:extLst>
            </c:dLbl>
            <c:dLbl>
              <c:idx val="3"/>
              <c:tx>
                <c:rich>
                  <a:bodyPr/>
                  <a:lstStyle/>
                  <a:p>
                    <a:r>
                      <a:rPr lang="en-US"/>
                      <a:t>11</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BEDC-453E-9586-F1368D81FC75}"/>
                </c:ext>
              </c:extLst>
            </c:dLbl>
            <c:dLbl>
              <c:idx val="4"/>
              <c:tx>
                <c:rich>
                  <a:bodyPr/>
                  <a:lstStyle/>
                  <a:p>
                    <a:r>
                      <a:rPr lang="en-US"/>
                      <a:t>2</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BEDC-453E-9586-F1368D81FC75}"/>
                </c:ext>
              </c:extLst>
            </c:dLbl>
            <c:spPr>
              <a:noFill/>
              <a:ln>
                <a:noFill/>
              </a:ln>
              <a:effectLst/>
            </c:spPr>
            <c:txPr>
              <a:bodyPr/>
              <a:lstStyle/>
              <a:p>
                <a:pPr>
                  <a:defRPr sz="700" smtId="4294967295"/>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Sheet1!$A$2:$A$6</c:f>
              <c:strCache>
                <c:ptCount val="5"/>
                <c:pt idx="0">
                  <c:v>Very healthy</c:v>
                </c:pt>
                <c:pt idx="1">
                  <c:v>Somewhat healthy</c:v>
                </c:pt>
                <c:pt idx="2">
                  <c:v>Neither healthy nor unhealthy</c:v>
                </c:pt>
                <c:pt idx="3">
                  <c:v>Somewhat unhealthy</c:v>
                </c:pt>
                <c:pt idx="4">
                  <c:v>Very unhealthy</c:v>
                </c:pt>
              </c:strCache>
            </c:strRef>
          </c:cat>
          <c:val>
            <c:numRef>
              <c:f>Sheet1!$B$2:$B$6</c:f>
              <c:numCache>
                <c:formatCode>General</c:formatCode>
                <c:ptCount val="5"/>
                <c:pt idx="0">
                  <c:v>24</c:v>
                </c:pt>
                <c:pt idx="1">
                  <c:v>47</c:v>
                </c:pt>
                <c:pt idx="2">
                  <c:v>16</c:v>
                </c:pt>
                <c:pt idx="3">
                  <c:v>11</c:v>
                </c:pt>
                <c:pt idx="4">
                  <c:v>2</c:v>
                </c:pt>
              </c:numCache>
            </c:numRef>
          </c:val>
          <c:extLst>
            <c:ext xmlns:c16="http://schemas.microsoft.com/office/drawing/2014/chart" uri="{C3380CC4-5D6E-409C-BE32-E72D297353CC}">
              <c16:uniqueId val="{00000005-BEDC-453E-9586-F1368D81FC75}"/>
            </c:ext>
          </c:extLst>
        </c:ser>
        <c:dLbls>
          <c:showLegendKey val="0"/>
          <c:showVal val="0"/>
          <c:showCatName val="0"/>
          <c:showSerName val="0"/>
          <c:showPercent val="0"/>
          <c:showBubbleSize val="0"/>
        </c:dLbls>
        <c:gapWidth val="150"/>
        <c:axId val="67451136"/>
        <c:axId val="66437120"/>
      </c:barChart>
      <c:catAx>
        <c:axId val="67451136"/>
        <c:scaling>
          <c:orientation val="maxMin"/>
        </c:scaling>
        <c:delete val="0"/>
        <c:axPos val="l"/>
        <c:numFmt formatCode="General" sourceLinked="1"/>
        <c:majorTickMark val="out"/>
        <c:minorTickMark val="none"/>
        <c:tickLblPos val="nextTo"/>
        <c:spPr>
          <a:ln>
            <a:solidFill>
              <a:srgbClr val="848484"/>
            </a:solidFill>
          </a:ln>
        </c:spPr>
        <c:crossAx val="66437120"/>
        <c:crosses val="autoZero"/>
        <c:auto val="0"/>
        <c:lblAlgn val="ctr"/>
        <c:lblOffset val="100"/>
        <c:noMultiLvlLbl val="0"/>
      </c:catAx>
      <c:valAx>
        <c:axId val="66437120"/>
        <c:scaling>
          <c:orientation val="minMax"/>
          <c:max val="70"/>
          <c:min val="0"/>
        </c:scaling>
        <c:delete val="0"/>
        <c:axPos val="b"/>
        <c:title>
          <c:tx>
            <c:rich>
              <a:bodyPr/>
              <a:lstStyle/>
              <a:p>
                <a:pPr>
                  <a:defRPr/>
                </a:pPr>
                <a:r>
                  <a:rPr lang="en-GB" sz="800"/>
                  <a:t>% of consumers</a:t>
                </a:r>
              </a:p>
            </c:rich>
          </c:tx>
          <c:overlay val="0"/>
        </c:title>
        <c:numFmt formatCode="General" sourceLinked="1"/>
        <c:majorTickMark val="out"/>
        <c:minorTickMark val="none"/>
        <c:tickLblPos val="nextTo"/>
        <c:spPr>
          <a:ln>
            <a:solidFill>
              <a:srgbClr val="848484"/>
            </a:solidFill>
          </a:ln>
        </c:spPr>
        <c:crossAx val="67451136"/>
        <c:crosses val="max"/>
        <c:crossBetween val="between"/>
        <c:majorUnit val="20"/>
      </c:valAx>
    </c:plotArea>
    <c:plotVisOnly val="1"/>
    <c:dispBlanksAs val="zero"/>
    <c:showDLblsOverMax val="1"/>
  </c:chart>
  <c:spPr>
    <a:solidFill>
      <a:srgbClr val="FFFFFF"/>
    </a:solidFill>
  </c:spPr>
  <c:txPr>
    <a:bodyPr/>
    <a:lstStyle/>
    <a:p>
      <a:pPr>
        <a:defRPr sz="800" smtId="4294967295"/>
      </a:pPr>
      <a:endParaRPr lang="en-US"/>
    </a:p>
  </c:txPr>
  <c:externalData r:id="rId1">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n-GB" sz="1000"/>
              <a:t>UK: projected population age breakdown, 2025-65</a:t>
            </a:r>
          </a:p>
        </c:rich>
      </c:tx>
      <c:overlay val="0"/>
    </c:title>
    <c:autoTitleDeleted val="0"/>
    <c:plotArea>
      <c:layout/>
      <c:barChart>
        <c:barDir val="col"/>
        <c:grouping val="percentStacked"/>
        <c:varyColors val="0"/>
        <c:ser>
          <c:idx val="0"/>
          <c:order val="0"/>
          <c:tx>
            <c:strRef>
              <c:f>Sheet1!$B$1</c:f>
              <c:strCache>
                <c:ptCount val="1"/>
                <c:pt idx="0">
                  <c:v>0-14</c:v>
                </c:pt>
              </c:strCache>
            </c:strRef>
          </c:tx>
          <c:spPr>
            <a:solidFill>
              <a:srgbClr val="5E358B"/>
            </a:solidFill>
          </c:spPr>
          <c:invertIfNegative val="0"/>
          <c:dLbls>
            <c:dLbl>
              <c:idx val="0"/>
              <c:tx>
                <c:rich>
                  <a:bodyPr/>
                  <a:lstStyle/>
                  <a:p>
                    <a:r>
                      <a:rPr lang="en-US"/>
                      <a:t>16.4</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83FC-4971-89B0-6A3B58F8CCEE}"/>
                </c:ext>
              </c:extLst>
            </c:dLbl>
            <c:dLbl>
              <c:idx val="1"/>
              <c:tx>
                <c:rich>
                  <a:bodyPr/>
                  <a:lstStyle/>
                  <a:p>
                    <a:r>
                      <a:rPr lang="en-US"/>
                      <a:t>15.2</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83FC-4971-89B0-6A3B58F8CCEE}"/>
                </c:ext>
              </c:extLst>
            </c:dLbl>
            <c:dLbl>
              <c:idx val="2"/>
              <c:tx>
                <c:rich>
                  <a:bodyPr/>
                  <a:lstStyle/>
                  <a:p>
                    <a:r>
                      <a:rPr lang="en-US"/>
                      <a:t>15.1</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83FC-4971-89B0-6A3B58F8CCEE}"/>
                </c:ext>
              </c:extLst>
            </c:dLbl>
            <c:dLbl>
              <c:idx val="3"/>
              <c:tx>
                <c:rich>
                  <a:bodyPr/>
                  <a:lstStyle/>
                  <a:p>
                    <a:r>
                      <a:rPr lang="en-US"/>
                      <a:t>14.7</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83FC-4971-89B0-6A3B58F8CCEE}"/>
                </c:ext>
              </c:extLst>
            </c:dLbl>
            <c:dLbl>
              <c:idx val="4"/>
              <c:tx>
                <c:rich>
                  <a:bodyPr/>
                  <a:lstStyle/>
                  <a:p>
                    <a:r>
                      <a:rPr lang="en-US"/>
                      <a:t>14.1</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83FC-4971-89B0-6A3B58F8CCEE}"/>
                </c:ext>
              </c:extLst>
            </c:dLbl>
            <c:numFmt formatCode="General\%" sourceLinked="0"/>
            <c:spPr>
              <a:noFill/>
              <a:ln>
                <a:noFill/>
              </a:ln>
              <a:effectLst/>
            </c:spPr>
            <c:txPr>
              <a:bodyPr/>
              <a:lstStyle/>
              <a:p>
                <a:pPr>
                  <a:defRPr sz="700" smtId="4294967295"/>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Sheet1!$A$2:$A$6</c:f>
              <c:numCache>
                <c:formatCode>General</c:formatCode>
                <c:ptCount val="5"/>
                <c:pt idx="0">
                  <c:v>2025</c:v>
                </c:pt>
                <c:pt idx="1">
                  <c:v>2035</c:v>
                </c:pt>
                <c:pt idx="2">
                  <c:v>2045</c:v>
                </c:pt>
                <c:pt idx="3">
                  <c:v>2055</c:v>
                </c:pt>
                <c:pt idx="4">
                  <c:v>2065</c:v>
                </c:pt>
              </c:numCache>
            </c:numRef>
          </c:cat>
          <c:val>
            <c:numRef>
              <c:f>Sheet1!$B$2:$B$6</c:f>
              <c:numCache>
                <c:formatCode>General</c:formatCode>
                <c:ptCount val="5"/>
                <c:pt idx="0">
                  <c:v>16.399999999999999</c:v>
                </c:pt>
                <c:pt idx="1">
                  <c:v>15.2</c:v>
                </c:pt>
                <c:pt idx="2">
                  <c:v>15.1</c:v>
                </c:pt>
                <c:pt idx="3">
                  <c:v>14.7</c:v>
                </c:pt>
                <c:pt idx="4">
                  <c:v>14.1</c:v>
                </c:pt>
              </c:numCache>
            </c:numRef>
          </c:val>
          <c:extLst>
            <c:ext xmlns:c16="http://schemas.microsoft.com/office/drawing/2014/chart" uri="{C3380CC4-5D6E-409C-BE32-E72D297353CC}">
              <c16:uniqueId val="{00000005-83FC-4971-89B0-6A3B58F8CCEE}"/>
            </c:ext>
          </c:extLst>
        </c:ser>
        <c:ser>
          <c:idx val="1"/>
          <c:order val="1"/>
          <c:tx>
            <c:strRef>
              <c:f>Sheet1!$C$1</c:f>
              <c:strCache>
                <c:ptCount val="1"/>
                <c:pt idx="0">
                  <c:v>15-29</c:v>
                </c:pt>
              </c:strCache>
            </c:strRef>
          </c:tx>
          <c:spPr>
            <a:solidFill>
              <a:srgbClr val="31A9DF"/>
            </a:solidFill>
          </c:spPr>
          <c:invertIfNegative val="0"/>
          <c:dLbls>
            <c:dLbl>
              <c:idx val="0"/>
              <c:tx>
                <c:rich>
                  <a:bodyPr/>
                  <a:lstStyle/>
                  <a:p>
                    <a:r>
                      <a:rPr lang="en-US"/>
                      <a:t>18.6</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83FC-4971-89B0-6A3B58F8CCEE}"/>
                </c:ext>
              </c:extLst>
            </c:dLbl>
            <c:dLbl>
              <c:idx val="1"/>
              <c:tx>
                <c:rich>
                  <a:bodyPr/>
                  <a:lstStyle/>
                  <a:p>
                    <a:r>
                      <a:rPr lang="en-US"/>
                      <a:t>18.2</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83FC-4971-89B0-6A3B58F8CCEE}"/>
                </c:ext>
              </c:extLst>
            </c:dLbl>
            <c:dLbl>
              <c:idx val="2"/>
              <c:tx>
                <c:rich>
                  <a:bodyPr/>
                  <a:lstStyle/>
                  <a:p>
                    <a:r>
                      <a:rPr lang="en-US"/>
                      <a:t>16.7</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83FC-4971-89B0-6A3B58F8CCEE}"/>
                </c:ext>
              </c:extLst>
            </c:dLbl>
            <c:dLbl>
              <c:idx val="3"/>
              <c:tx>
                <c:rich>
                  <a:bodyPr/>
                  <a:lstStyle/>
                  <a:p>
                    <a:r>
                      <a:rPr lang="en-US"/>
                      <a:t>16.4</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83FC-4971-89B0-6A3B58F8CCEE}"/>
                </c:ext>
              </c:extLst>
            </c:dLbl>
            <c:dLbl>
              <c:idx val="4"/>
              <c:tx>
                <c:rich>
                  <a:bodyPr/>
                  <a:lstStyle/>
                  <a:p>
                    <a:r>
                      <a:rPr lang="en-US"/>
                      <a:t>16.3</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83FC-4971-89B0-6A3B58F8CCEE}"/>
                </c:ext>
              </c:extLst>
            </c:dLbl>
            <c:numFmt formatCode="General\%" sourceLinked="0"/>
            <c:spPr>
              <a:noFill/>
              <a:ln>
                <a:noFill/>
              </a:ln>
              <a:effectLst/>
            </c:spPr>
            <c:txPr>
              <a:bodyPr/>
              <a:lstStyle/>
              <a:p>
                <a:pPr>
                  <a:defRPr sz="700" smtId="4294967295"/>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Sheet1!$A$2:$A$6</c:f>
              <c:numCache>
                <c:formatCode>General</c:formatCode>
                <c:ptCount val="5"/>
                <c:pt idx="0">
                  <c:v>2025</c:v>
                </c:pt>
                <c:pt idx="1">
                  <c:v>2035</c:v>
                </c:pt>
                <c:pt idx="2">
                  <c:v>2045</c:v>
                </c:pt>
                <c:pt idx="3">
                  <c:v>2055</c:v>
                </c:pt>
                <c:pt idx="4">
                  <c:v>2065</c:v>
                </c:pt>
              </c:numCache>
            </c:numRef>
          </c:cat>
          <c:val>
            <c:numRef>
              <c:f>Sheet1!$C$2:$C$6</c:f>
              <c:numCache>
                <c:formatCode>General</c:formatCode>
                <c:ptCount val="5"/>
                <c:pt idx="0">
                  <c:v>18.600000000000001</c:v>
                </c:pt>
                <c:pt idx="1">
                  <c:v>18.2</c:v>
                </c:pt>
                <c:pt idx="2">
                  <c:v>16.7</c:v>
                </c:pt>
                <c:pt idx="3">
                  <c:v>16.399999999999999</c:v>
                </c:pt>
                <c:pt idx="4">
                  <c:v>16.3</c:v>
                </c:pt>
              </c:numCache>
            </c:numRef>
          </c:val>
          <c:extLst>
            <c:ext xmlns:c16="http://schemas.microsoft.com/office/drawing/2014/chart" uri="{C3380CC4-5D6E-409C-BE32-E72D297353CC}">
              <c16:uniqueId val="{0000000B-83FC-4971-89B0-6A3B58F8CCEE}"/>
            </c:ext>
          </c:extLst>
        </c:ser>
        <c:ser>
          <c:idx val="2"/>
          <c:order val="2"/>
          <c:tx>
            <c:strRef>
              <c:f>Sheet1!$D$1</c:f>
              <c:strCache>
                <c:ptCount val="1"/>
                <c:pt idx="0">
                  <c:v>30-44</c:v>
                </c:pt>
              </c:strCache>
            </c:strRef>
          </c:tx>
          <c:spPr>
            <a:solidFill>
              <a:srgbClr val="047934"/>
            </a:solidFill>
          </c:spPr>
          <c:invertIfNegative val="0"/>
          <c:dLbls>
            <c:dLbl>
              <c:idx val="0"/>
              <c:tx>
                <c:rich>
                  <a:bodyPr/>
                  <a:lstStyle/>
                  <a:p>
                    <a:r>
                      <a:rPr lang="en-US"/>
                      <a:t>20.5</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83FC-4971-89B0-6A3B58F8CCEE}"/>
                </c:ext>
              </c:extLst>
            </c:dLbl>
            <c:dLbl>
              <c:idx val="1"/>
              <c:tx>
                <c:rich>
                  <a:bodyPr/>
                  <a:lstStyle/>
                  <a:p>
                    <a:r>
                      <a:rPr lang="en-US"/>
                      <a:t>20.4</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83FC-4971-89B0-6A3B58F8CCEE}"/>
                </c:ext>
              </c:extLst>
            </c:dLbl>
            <c:dLbl>
              <c:idx val="2"/>
              <c:tx>
                <c:rich>
                  <a:bodyPr/>
                  <a:lstStyle/>
                  <a:p>
                    <a:r>
                      <a:rPr lang="en-US"/>
                      <a:t>20.1</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83FC-4971-89B0-6A3B58F8CCEE}"/>
                </c:ext>
              </c:extLst>
            </c:dLbl>
            <c:dLbl>
              <c:idx val="3"/>
              <c:tx>
                <c:rich>
                  <a:bodyPr/>
                  <a:lstStyle/>
                  <a:p>
                    <a:r>
                      <a:rPr lang="en-US"/>
                      <a:t>19.1</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83FC-4971-89B0-6A3B58F8CCEE}"/>
                </c:ext>
              </c:extLst>
            </c:dLbl>
            <c:dLbl>
              <c:idx val="4"/>
              <c:tx>
                <c:rich>
                  <a:bodyPr/>
                  <a:lstStyle/>
                  <a:p>
                    <a:r>
                      <a:rPr lang="en-US"/>
                      <a:t>18.3</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83FC-4971-89B0-6A3B58F8CCEE}"/>
                </c:ext>
              </c:extLst>
            </c:dLbl>
            <c:numFmt formatCode="General\%" sourceLinked="0"/>
            <c:spPr>
              <a:noFill/>
              <a:ln>
                <a:noFill/>
              </a:ln>
              <a:effectLst/>
            </c:spPr>
            <c:txPr>
              <a:bodyPr/>
              <a:lstStyle/>
              <a:p>
                <a:pPr>
                  <a:defRPr sz="700" smtId="4294967295"/>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Sheet1!$A$2:$A$6</c:f>
              <c:numCache>
                <c:formatCode>General</c:formatCode>
                <c:ptCount val="5"/>
                <c:pt idx="0">
                  <c:v>2025</c:v>
                </c:pt>
                <c:pt idx="1">
                  <c:v>2035</c:v>
                </c:pt>
                <c:pt idx="2">
                  <c:v>2045</c:v>
                </c:pt>
                <c:pt idx="3">
                  <c:v>2055</c:v>
                </c:pt>
                <c:pt idx="4">
                  <c:v>2065</c:v>
                </c:pt>
              </c:numCache>
            </c:numRef>
          </c:cat>
          <c:val>
            <c:numRef>
              <c:f>Sheet1!$D$2:$D$6</c:f>
              <c:numCache>
                <c:formatCode>General</c:formatCode>
                <c:ptCount val="5"/>
                <c:pt idx="0">
                  <c:v>20.5</c:v>
                </c:pt>
                <c:pt idx="1">
                  <c:v>20.399999999999999</c:v>
                </c:pt>
                <c:pt idx="2">
                  <c:v>20.100000000000001</c:v>
                </c:pt>
                <c:pt idx="3">
                  <c:v>19.100000000000001</c:v>
                </c:pt>
                <c:pt idx="4">
                  <c:v>18.3</c:v>
                </c:pt>
              </c:numCache>
            </c:numRef>
          </c:val>
          <c:extLst>
            <c:ext xmlns:c16="http://schemas.microsoft.com/office/drawing/2014/chart" uri="{C3380CC4-5D6E-409C-BE32-E72D297353CC}">
              <c16:uniqueId val="{00000011-83FC-4971-89B0-6A3B58F8CCEE}"/>
            </c:ext>
          </c:extLst>
        </c:ser>
        <c:ser>
          <c:idx val="3"/>
          <c:order val="3"/>
          <c:tx>
            <c:strRef>
              <c:f>Sheet1!$E$1</c:f>
              <c:strCache>
                <c:ptCount val="1"/>
                <c:pt idx="0">
                  <c:v>45-59</c:v>
                </c:pt>
              </c:strCache>
            </c:strRef>
          </c:tx>
          <c:spPr>
            <a:solidFill>
              <a:srgbClr val="DE2A4B"/>
            </a:solidFill>
          </c:spPr>
          <c:invertIfNegative val="0"/>
          <c:dLbls>
            <c:dLbl>
              <c:idx val="0"/>
              <c:tx>
                <c:rich>
                  <a:bodyPr/>
                  <a:lstStyle/>
                  <a:p>
                    <a:r>
                      <a:rPr lang="en-US"/>
                      <a:t>18.9</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83FC-4971-89B0-6A3B58F8CCEE}"/>
                </c:ext>
              </c:extLst>
            </c:dLbl>
            <c:dLbl>
              <c:idx val="1"/>
              <c:tx>
                <c:rich>
                  <a:bodyPr/>
                  <a:lstStyle/>
                  <a:p>
                    <a:r>
                      <a:rPr lang="en-US"/>
                      <a:t>18.6</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83FC-4971-89B0-6A3B58F8CCEE}"/>
                </c:ext>
              </c:extLst>
            </c:dLbl>
            <c:dLbl>
              <c:idx val="2"/>
              <c:tx>
                <c:rich>
                  <a:bodyPr/>
                  <a:lstStyle/>
                  <a:p>
                    <a:r>
                      <a:rPr lang="en-US"/>
                      <a:t>19.7</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83FC-4971-89B0-6A3B58F8CCEE}"/>
                </c:ext>
              </c:extLst>
            </c:dLbl>
            <c:dLbl>
              <c:idx val="3"/>
              <c:tx>
                <c:rich>
                  <a:bodyPr/>
                  <a:lstStyle/>
                  <a:p>
                    <a:r>
                      <a:rPr lang="en-US"/>
                      <a:t>19.4</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83FC-4971-89B0-6A3B58F8CCEE}"/>
                </c:ext>
              </c:extLst>
            </c:dLbl>
            <c:dLbl>
              <c:idx val="4"/>
              <c:tx>
                <c:rich>
                  <a:bodyPr/>
                  <a:lstStyle/>
                  <a:p>
                    <a:r>
                      <a:rPr lang="en-US"/>
                      <a:t>19.3</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83FC-4971-89B0-6A3B58F8CCEE}"/>
                </c:ext>
              </c:extLst>
            </c:dLbl>
            <c:numFmt formatCode="General\%" sourceLinked="0"/>
            <c:spPr>
              <a:noFill/>
              <a:ln>
                <a:noFill/>
              </a:ln>
              <a:effectLst/>
            </c:spPr>
            <c:txPr>
              <a:bodyPr/>
              <a:lstStyle/>
              <a:p>
                <a:pPr>
                  <a:defRPr sz="700" smtId="4294967295"/>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Sheet1!$A$2:$A$6</c:f>
              <c:numCache>
                <c:formatCode>General</c:formatCode>
                <c:ptCount val="5"/>
                <c:pt idx="0">
                  <c:v>2025</c:v>
                </c:pt>
                <c:pt idx="1">
                  <c:v>2035</c:v>
                </c:pt>
                <c:pt idx="2">
                  <c:v>2045</c:v>
                </c:pt>
                <c:pt idx="3">
                  <c:v>2055</c:v>
                </c:pt>
                <c:pt idx="4">
                  <c:v>2065</c:v>
                </c:pt>
              </c:numCache>
            </c:numRef>
          </c:cat>
          <c:val>
            <c:numRef>
              <c:f>Sheet1!$E$2:$E$6</c:f>
              <c:numCache>
                <c:formatCode>General</c:formatCode>
                <c:ptCount val="5"/>
                <c:pt idx="0">
                  <c:v>18.899999999999999</c:v>
                </c:pt>
                <c:pt idx="1">
                  <c:v>18.600000000000001</c:v>
                </c:pt>
                <c:pt idx="2">
                  <c:v>19.7</c:v>
                </c:pt>
                <c:pt idx="3">
                  <c:v>19.399999999999999</c:v>
                </c:pt>
                <c:pt idx="4">
                  <c:v>19.3</c:v>
                </c:pt>
              </c:numCache>
            </c:numRef>
          </c:val>
          <c:extLst>
            <c:ext xmlns:c16="http://schemas.microsoft.com/office/drawing/2014/chart" uri="{C3380CC4-5D6E-409C-BE32-E72D297353CC}">
              <c16:uniqueId val="{00000017-83FC-4971-89B0-6A3B58F8CCEE}"/>
            </c:ext>
          </c:extLst>
        </c:ser>
        <c:ser>
          <c:idx val="4"/>
          <c:order val="4"/>
          <c:tx>
            <c:strRef>
              <c:f>Sheet1!$F$1</c:f>
              <c:strCache>
                <c:ptCount val="1"/>
                <c:pt idx="0">
                  <c:v>60-74</c:v>
                </c:pt>
              </c:strCache>
            </c:strRef>
          </c:tx>
          <c:spPr>
            <a:solidFill>
              <a:srgbClr val="F8971D"/>
            </a:solidFill>
          </c:spPr>
          <c:invertIfNegative val="0"/>
          <c:dLbls>
            <c:dLbl>
              <c:idx val="0"/>
              <c:tx>
                <c:rich>
                  <a:bodyPr/>
                  <a:lstStyle/>
                  <a:p>
                    <a:r>
                      <a:rPr lang="en-US"/>
                      <a:t>16.1</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83FC-4971-89B0-6A3B58F8CCEE}"/>
                </c:ext>
              </c:extLst>
            </c:dLbl>
            <c:dLbl>
              <c:idx val="1"/>
              <c:tx>
                <c:rich>
                  <a:bodyPr/>
                  <a:lstStyle/>
                  <a:p>
                    <a:r>
                      <a:rPr lang="en-US"/>
                      <a:t>16.9</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83FC-4971-89B0-6A3B58F8CCEE}"/>
                </c:ext>
              </c:extLst>
            </c:dLbl>
            <c:dLbl>
              <c:idx val="2"/>
              <c:tx>
                <c:rich>
                  <a:bodyPr/>
                  <a:lstStyle/>
                  <a:p>
                    <a:r>
                      <a:rPr lang="en-US"/>
                      <a:t>15.8</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83FC-4971-89B0-6A3B58F8CCEE}"/>
                </c:ext>
              </c:extLst>
            </c:dLbl>
            <c:dLbl>
              <c:idx val="3"/>
              <c:tx>
                <c:rich>
                  <a:bodyPr/>
                  <a:lstStyle/>
                  <a:p>
                    <a:r>
                      <a:rPr lang="en-US"/>
                      <a:t>17.3</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83FC-4971-89B0-6A3B58F8CCEE}"/>
                </c:ext>
              </c:extLst>
            </c:dLbl>
            <c:dLbl>
              <c:idx val="4"/>
              <c:tx>
                <c:rich>
                  <a:bodyPr/>
                  <a:lstStyle/>
                  <a:p>
                    <a:r>
                      <a:rPr lang="en-US"/>
                      <a:t>17.6</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83FC-4971-89B0-6A3B58F8CCEE}"/>
                </c:ext>
              </c:extLst>
            </c:dLbl>
            <c:numFmt formatCode="General\%" sourceLinked="0"/>
            <c:spPr>
              <a:noFill/>
              <a:ln>
                <a:noFill/>
              </a:ln>
              <a:effectLst/>
            </c:spPr>
            <c:txPr>
              <a:bodyPr/>
              <a:lstStyle/>
              <a:p>
                <a:pPr>
                  <a:defRPr sz="700" smtId="4294967295"/>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Sheet1!$A$2:$A$6</c:f>
              <c:numCache>
                <c:formatCode>General</c:formatCode>
                <c:ptCount val="5"/>
                <c:pt idx="0">
                  <c:v>2025</c:v>
                </c:pt>
                <c:pt idx="1">
                  <c:v>2035</c:v>
                </c:pt>
                <c:pt idx="2">
                  <c:v>2045</c:v>
                </c:pt>
                <c:pt idx="3">
                  <c:v>2055</c:v>
                </c:pt>
                <c:pt idx="4">
                  <c:v>2065</c:v>
                </c:pt>
              </c:numCache>
            </c:numRef>
          </c:cat>
          <c:val>
            <c:numRef>
              <c:f>Sheet1!$F$2:$F$6</c:f>
              <c:numCache>
                <c:formatCode>General</c:formatCode>
                <c:ptCount val="5"/>
                <c:pt idx="0">
                  <c:v>16.100000000000001</c:v>
                </c:pt>
                <c:pt idx="1">
                  <c:v>16.899999999999999</c:v>
                </c:pt>
                <c:pt idx="2">
                  <c:v>15.8</c:v>
                </c:pt>
                <c:pt idx="3">
                  <c:v>17.3</c:v>
                </c:pt>
                <c:pt idx="4">
                  <c:v>17.600000000000001</c:v>
                </c:pt>
              </c:numCache>
            </c:numRef>
          </c:val>
          <c:extLst>
            <c:ext xmlns:c16="http://schemas.microsoft.com/office/drawing/2014/chart" uri="{C3380CC4-5D6E-409C-BE32-E72D297353CC}">
              <c16:uniqueId val="{0000001D-83FC-4971-89B0-6A3B58F8CCEE}"/>
            </c:ext>
          </c:extLst>
        </c:ser>
        <c:ser>
          <c:idx val="5"/>
          <c:order val="5"/>
          <c:tx>
            <c:strRef>
              <c:f>Sheet1!$G$1</c:f>
              <c:strCache>
                <c:ptCount val="1"/>
                <c:pt idx="0">
                  <c:v>75+</c:v>
                </c:pt>
              </c:strCache>
            </c:strRef>
          </c:tx>
          <c:spPr>
            <a:solidFill>
              <a:srgbClr val="EE5BAA"/>
            </a:solidFill>
          </c:spPr>
          <c:invertIfNegative val="0"/>
          <c:dLbls>
            <c:dLbl>
              <c:idx val="0"/>
              <c:tx>
                <c:rich>
                  <a:bodyPr/>
                  <a:lstStyle/>
                  <a:p>
                    <a:r>
                      <a:rPr lang="en-US"/>
                      <a:t>9.5</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83FC-4971-89B0-6A3B58F8CCEE}"/>
                </c:ext>
              </c:extLst>
            </c:dLbl>
            <c:dLbl>
              <c:idx val="1"/>
              <c:tx>
                <c:rich>
                  <a:bodyPr/>
                  <a:lstStyle/>
                  <a:p>
                    <a:r>
                      <a:rPr lang="en-US"/>
                      <a:t>10.7</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83FC-4971-89B0-6A3B58F8CCEE}"/>
                </c:ext>
              </c:extLst>
            </c:dLbl>
            <c:dLbl>
              <c:idx val="2"/>
              <c:tx>
                <c:rich>
                  <a:bodyPr/>
                  <a:lstStyle/>
                  <a:p>
                    <a:r>
                      <a:rPr lang="en-US"/>
                      <a:t>12.7</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83FC-4971-89B0-6A3B58F8CCEE}"/>
                </c:ext>
              </c:extLst>
            </c:dLbl>
            <c:dLbl>
              <c:idx val="3"/>
              <c:tx>
                <c:rich>
                  <a:bodyPr/>
                  <a:lstStyle/>
                  <a:p>
                    <a:r>
                      <a:rPr lang="en-US"/>
                      <a:t>13.1</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83FC-4971-89B0-6A3B58F8CCEE}"/>
                </c:ext>
              </c:extLst>
            </c:dLbl>
            <c:dLbl>
              <c:idx val="4"/>
              <c:tx>
                <c:rich>
                  <a:bodyPr/>
                  <a:lstStyle/>
                  <a:p>
                    <a:r>
                      <a:rPr lang="en-US"/>
                      <a:t>14.3</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83FC-4971-89B0-6A3B58F8CCEE}"/>
                </c:ext>
              </c:extLst>
            </c:dLbl>
            <c:numFmt formatCode="General\%" sourceLinked="0"/>
            <c:spPr>
              <a:noFill/>
              <a:ln>
                <a:noFill/>
              </a:ln>
              <a:effectLst/>
            </c:spPr>
            <c:txPr>
              <a:bodyPr/>
              <a:lstStyle/>
              <a:p>
                <a:pPr>
                  <a:defRPr sz="700" smtId="4294967295"/>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Sheet1!$A$2:$A$6</c:f>
              <c:numCache>
                <c:formatCode>General</c:formatCode>
                <c:ptCount val="5"/>
                <c:pt idx="0">
                  <c:v>2025</c:v>
                </c:pt>
                <c:pt idx="1">
                  <c:v>2035</c:v>
                </c:pt>
                <c:pt idx="2">
                  <c:v>2045</c:v>
                </c:pt>
                <c:pt idx="3">
                  <c:v>2055</c:v>
                </c:pt>
                <c:pt idx="4">
                  <c:v>2065</c:v>
                </c:pt>
              </c:numCache>
            </c:numRef>
          </c:cat>
          <c:val>
            <c:numRef>
              <c:f>Sheet1!$G$2:$G$6</c:f>
              <c:numCache>
                <c:formatCode>General</c:formatCode>
                <c:ptCount val="5"/>
                <c:pt idx="0">
                  <c:v>9.5</c:v>
                </c:pt>
                <c:pt idx="1">
                  <c:v>10.7</c:v>
                </c:pt>
                <c:pt idx="2">
                  <c:v>12.7</c:v>
                </c:pt>
                <c:pt idx="3">
                  <c:v>13.1</c:v>
                </c:pt>
                <c:pt idx="4">
                  <c:v>14.3</c:v>
                </c:pt>
              </c:numCache>
            </c:numRef>
          </c:val>
          <c:extLst>
            <c:ext xmlns:c16="http://schemas.microsoft.com/office/drawing/2014/chart" uri="{C3380CC4-5D6E-409C-BE32-E72D297353CC}">
              <c16:uniqueId val="{00000023-83FC-4971-89B0-6A3B58F8CCEE}"/>
            </c:ext>
          </c:extLst>
        </c:ser>
        <c:dLbls>
          <c:showLegendKey val="0"/>
          <c:showVal val="0"/>
          <c:showCatName val="0"/>
          <c:showSerName val="0"/>
          <c:showPercent val="0"/>
          <c:showBubbleSize val="0"/>
        </c:dLbls>
        <c:gapWidth val="150"/>
        <c:overlap val="100"/>
        <c:axId val="67451136"/>
        <c:axId val="66437120"/>
      </c:barChart>
      <c:catAx>
        <c:axId val="67451136"/>
        <c:scaling>
          <c:orientation val="minMax"/>
        </c:scaling>
        <c:delete val="0"/>
        <c:axPos val="b"/>
        <c:numFmt formatCode="General" sourceLinked="1"/>
        <c:majorTickMark val="out"/>
        <c:minorTickMark val="none"/>
        <c:tickLblPos val="nextTo"/>
        <c:spPr>
          <a:ln>
            <a:solidFill>
              <a:srgbClr val="848484"/>
            </a:solidFill>
          </a:ln>
        </c:spPr>
        <c:crossAx val="66437120"/>
        <c:crosses val="autoZero"/>
        <c:auto val="0"/>
        <c:lblAlgn val="ctr"/>
        <c:lblOffset val="100"/>
        <c:noMultiLvlLbl val="0"/>
      </c:catAx>
      <c:valAx>
        <c:axId val="66437120"/>
        <c:scaling>
          <c:orientation val="minMax"/>
          <c:max val="1"/>
          <c:min val="0"/>
        </c:scaling>
        <c:delete val="0"/>
        <c:axPos val="l"/>
        <c:title>
          <c:tx>
            <c:rich>
              <a:bodyPr/>
              <a:lstStyle/>
              <a:p>
                <a:pPr>
                  <a:defRPr/>
                </a:pPr>
                <a:r>
                  <a:rPr lang="en-GB" sz="800"/>
                  <a:t>% of population</a:t>
                </a:r>
              </a:p>
            </c:rich>
          </c:tx>
          <c:overlay val="0"/>
        </c:title>
        <c:numFmt formatCode="0%" sourceLinked="1"/>
        <c:majorTickMark val="out"/>
        <c:minorTickMark val="none"/>
        <c:tickLblPos val="nextTo"/>
        <c:spPr>
          <a:ln>
            <a:solidFill>
              <a:srgbClr val="848484"/>
            </a:solidFill>
          </a:ln>
        </c:spPr>
        <c:crossAx val="67451136"/>
        <c:crosses val="autoZero"/>
        <c:crossBetween val="between"/>
        <c:majorUnit val="0.2"/>
      </c:valAx>
    </c:plotArea>
    <c:legend>
      <c:legendPos val="t"/>
      <c:overlay val="0"/>
    </c:legend>
    <c:plotVisOnly val="1"/>
    <c:dispBlanksAs val="zero"/>
    <c:showDLblsOverMax val="1"/>
  </c:chart>
  <c:spPr>
    <a:solidFill>
      <a:srgbClr val="FFFFFF"/>
    </a:solidFill>
  </c:spPr>
  <c:txPr>
    <a:bodyPr/>
    <a:lstStyle/>
    <a:p>
      <a:pPr>
        <a:defRPr sz="800" smtId="4294967295"/>
      </a:pPr>
      <a:endParaRPr lang="en-US"/>
    </a:p>
  </c:txPr>
  <c:externalData r:id="rId1">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n-GB" sz="1000"/>
              <a:t>UK: attitudes towards health and wellness in the home – health tech, 2024</a:t>
            </a:r>
          </a:p>
        </c:rich>
      </c:tx>
      <c:overlay val="0"/>
    </c:title>
    <c:autoTitleDeleted val="0"/>
    <c:plotArea>
      <c:layout/>
      <c:barChart>
        <c:barDir val="bar"/>
        <c:grouping val="percentStacked"/>
        <c:varyColors val="0"/>
        <c:ser>
          <c:idx val="0"/>
          <c:order val="0"/>
          <c:tx>
            <c:strRef>
              <c:f>Sheet1!$B$1</c:f>
              <c:strCache>
                <c:ptCount val="1"/>
                <c:pt idx="0">
                  <c:v>Strongly agree</c:v>
                </c:pt>
              </c:strCache>
            </c:strRef>
          </c:tx>
          <c:spPr>
            <a:solidFill>
              <a:srgbClr val="5E358B"/>
            </a:solidFill>
          </c:spPr>
          <c:invertIfNegative val="0"/>
          <c:dLbls>
            <c:dLbl>
              <c:idx val="0"/>
              <c:tx>
                <c:rich>
                  <a:bodyPr/>
                  <a:lstStyle/>
                  <a:p>
                    <a:r>
                      <a:rPr lang="en-US"/>
                      <a:t>28</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9DAA-4B9C-B97B-CB9C2F07A37B}"/>
                </c:ext>
              </c:extLst>
            </c:dLbl>
            <c:dLbl>
              <c:idx val="1"/>
              <c:tx>
                <c:rich>
                  <a:bodyPr/>
                  <a:lstStyle/>
                  <a:p>
                    <a:r>
                      <a:rPr lang="en-US"/>
                      <a:t>17</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9DAA-4B9C-B97B-CB9C2F07A37B}"/>
                </c:ext>
              </c:extLst>
            </c:dLbl>
            <c:dLbl>
              <c:idx val="2"/>
              <c:tx>
                <c:rich>
                  <a:bodyPr/>
                  <a:lstStyle/>
                  <a:p>
                    <a:r>
                      <a:rPr lang="en-US"/>
                      <a:t>16</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9DAA-4B9C-B97B-CB9C2F07A37B}"/>
                </c:ext>
              </c:extLst>
            </c:dLbl>
            <c:dLbl>
              <c:idx val="3"/>
              <c:tx>
                <c:rich>
                  <a:bodyPr/>
                  <a:lstStyle/>
                  <a:p>
                    <a:r>
                      <a:rPr lang="en-US"/>
                      <a:t>11</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9DAA-4B9C-B97B-CB9C2F07A37B}"/>
                </c:ext>
              </c:extLst>
            </c:dLbl>
            <c:numFmt formatCode="General\%" sourceLinked="0"/>
            <c:spPr>
              <a:noFill/>
              <a:ln>
                <a:noFill/>
              </a:ln>
              <a:effectLst/>
            </c:spPr>
            <c:txPr>
              <a:bodyPr/>
              <a:lstStyle/>
              <a:p>
                <a:pPr>
                  <a:defRPr sz="700" smtId="4294967295"/>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Sheet1!$A$2:$A$5</c:f>
              <c:strCache>
                <c:ptCount val="4"/>
                <c:pt idx="0">
                  <c:v>Products that are marketed as promoting health and wellness at home should have scientific evidence to support their claims</c:v>
                </c:pt>
                <c:pt idx="1">
                  <c:v>Having too many smart devices at home negatively impacts health and wellness (eg increases screen time)</c:v>
                </c:pt>
                <c:pt idx="2">
                  <c:v>Having to wear wearable devices (eg smart watches, smart rings) at home to track health is inconvenient</c:v>
                </c:pt>
                <c:pt idx="3">
                  <c:v>You can trust personalised health advice (eg recommended treatments or doctors based on personal health data) that is given by technology devices</c:v>
                </c:pt>
              </c:strCache>
            </c:strRef>
          </c:cat>
          <c:val>
            <c:numRef>
              <c:f>Sheet1!$B$2:$B$5</c:f>
              <c:numCache>
                <c:formatCode>General</c:formatCode>
                <c:ptCount val="4"/>
                <c:pt idx="0">
                  <c:v>28</c:v>
                </c:pt>
                <c:pt idx="1">
                  <c:v>17</c:v>
                </c:pt>
                <c:pt idx="2">
                  <c:v>16</c:v>
                </c:pt>
                <c:pt idx="3">
                  <c:v>11</c:v>
                </c:pt>
              </c:numCache>
            </c:numRef>
          </c:val>
          <c:extLst>
            <c:ext xmlns:c16="http://schemas.microsoft.com/office/drawing/2014/chart" uri="{C3380CC4-5D6E-409C-BE32-E72D297353CC}">
              <c16:uniqueId val="{00000004-9DAA-4B9C-B97B-CB9C2F07A37B}"/>
            </c:ext>
          </c:extLst>
        </c:ser>
        <c:ser>
          <c:idx val="1"/>
          <c:order val="1"/>
          <c:tx>
            <c:strRef>
              <c:f>Sheet1!$C$1</c:f>
              <c:strCache>
                <c:ptCount val="1"/>
                <c:pt idx="0">
                  <c:v>Agree</c:v>
                </c:pt>
              </c:strCache>
            </c:strRef>
          </c:tx>
          <c:spPr>
            <a:solidFill>
              <a:srgbClr val="31A9DF"/>
            </a:solidFill>
          </c:spPr>
          <c:invertIfNegative val="0"/>
          <c:dLbls>
            <c:dLbl>
              <c:idx val="0"/>
              <c:tx>
                <c:rich>
                  <a:bodyPr/>
                  <a:lstStyle/>
                  <a:p>
                    <a:r>
                      <a:rPr lang="en-US"/>
                      <a:t>42</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9DAA-4B9C-B97B-CB9C2F07A37B}"/>
                </c:ext>
              </c:extLst>
            </c:dLbl>
            <c:dLbl>
              <c:idx val="1"/>
              <c:tx>
                <c:rich>
                  <a:bodyPr/>
                  <a:lstStyle/>
                  <a:p>
                    <a:r>
                      <a:rPr lang="en-US"/>
                      <a:t>36</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9DAA-4B9C-B97B-CB9C2F07A37B}"/>
                </c:ext>
              </c:extLst>
            </c:dLbl>
            <c:dLbl>
              <c:idx val="2"/>
              <c:tx>
                <c:rich>
                  <a:bodyPr/>
                  <a:lstStyle/>
                  <a:p>
                    <a:r>
                      <a:rPr lang="en-US"/>
                      <a:t>26</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9DAA-4B9C-B97B-CB9C2F07A37B}"/>
                </c:ext>
              </c:extLst>
            </c:dLbl>
            <c:dLbl>
              <c:idx val="3"/>
              <c:tx>
                <c:rich>
                  <a:bodyPr/>
                  <a:lstStyle/>
                  <a:p>
                    <a:r>
                      <a:rPr lang="en-US"/>
                      <a:t>29</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9DAA-4B9C-B97B-CB9C2F07A37B}"/>
                </c:ext>
              </c:extLst>
            </c:dLbl>
            <c:numFmt formatCode="General\%" sourceLinked="0"/>
            <c:spPr>
              <a:noFill/>
              <a:ln>
                <a:noFill/>
              </a:ln>
              <a:effectLst/>
            </c:spPr>
            <c:txPr>
              <a:bodyPr/>
              <a:lstStyle/>
              <a:p>
                <a:pPr>
                  <a:defRPr sz="700" smtId="4294967295"/>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Sheet1!$A$2:$A$5</c:f>
              <c:strCache>
                <c:ptCount val="4"/>
                <c:pt idx="0">
                  <c:v>Products that are marketed as promoting health and wellness at home should have scientific evidence to support their claims</c:v>
                </c:pt>
                <c:pt idx="1">
                  <c:v>Having too many smart devices at home negatively impacts health and wellness (eg increases screen time)</c:v>
                </c:pt>
                <c:pt idx="2">
                  <c:v>Having to wear wearable devices (eg smart watches, smart rings) at home to track health is inconvenient</c:v>
                </c:pt>
                <c:pt idx="3">
                  <c:v>You can trust personalised health advice (eg recommended treatments or doctors based on personal health data) that is given by technology devices</c:v>
                </c:pt>
              </c:strCache>
            </c:strRef>
          </c:cat>
          <c:val>
            <c:numRef>
              <c:f>Sheet1!$C$2:$C$5</c:f>
              <c:numCache>
                <c:formatCode>General</c:formatCode>
                <c:ptCount val="4"/>
                <c:pt idx="0">
                  <c:v>42</c:v>
                </c:pt>
                <c:pt idx="1">
                  <c:v>36</c:v>
                </c:pt>
                <c:pt idx="2">
                  <c:v>26</c:v>
                </c:pt>
                <c:pt idx="3">
                  <c:v>29</c:v>
                </c:pt>
              </c:numCache>
            </c:numRef>
          </c:val>
          <c:extLst>
            <c:ext xmlns:c16="http://schemas.microsoft.com/office/drawing/2014/chart" uri="{C3380CC4-5D6E-409C-BE32-E72D297353CC}">
              <c16:uniqueId val="{00000009-9DAA-4B9C-B97B-CB9C2F07A37B}"/>
            </c:ext>
          </c:extLst>
        </c:ser>
        <c:ser>
          <c:idx val="2"/>
          <c:order val="2"/>
          <c:tx>
            <c:strRef>
              <c:f>Sheet1!$D$1</c:f>
              <c:strCache>
                <c:ptCount val="1"/>
                <c:pt idx="0">
                  <c:v>Neither agree nor disagree</c:v>
                </c:pt>
              </c:strCache>
            </c:strRef>
          </c:tx>
          <c:spPr>
            <a:solidFill>
              <a:srgbClr val="047934"/>
            </a:solidFill>
          </c:spPr>
          <c:invertIfNegative val="0"/>
          <c:dLbls>
            <c:dLbl>
              <c:idx val="0"/>
              <c:tx>
                <c:rich>
                  <a:bodyPr/>
                  <a:lstStyle/>
                  <a:p>
                    <a:r>
                      <a:rPr lang="en-US"/>
                      <a:t>26</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9DAA-4B9C-B97B-CB9C2F07A37B}"/>
                </c:ext>
              </c:extLst>
            </c:dLbl>
            <c:dLbl>
              <c:idx val="1"/>
              <c:tx>
                <c:rich>
                  <a:bodyPr/>
                  <a:lstStyle/>
                  <a:p>
                    <a:r>
                      <a:rPr lang="en-US"/>
                      <a:t>34</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9DAA-4B9C-B97B-CB9C2F07A37B}"/>
                </c:ext>
              </c:extLst>
            </c:dLbl>
            <c:dLbl>
              <c:idx val="2"/>
              <c:tx>
                <c:rich>
                  <a:bodyPr/>
                  <a:lstStyle/>
                  <a:p>
                    <a:r>
                      <a:rPr lang="en-US"/>
                      <a:t>35</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9DAA-4B9C-B97B-CB9C2F07A37B}"/>
                </c:ext>
              </c:extLst>
            </c:dLbl>
            <c:dLbl>
              <c:idx val="3"/>
              <c:tx>
                <c:rich>
                  <a:bodyPr/>
                  <a:lstStyle/>
                  <a:p>
                    <a:r>
                      <a:rPr lang="en-US"/>
                      <a:t>47</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9DAA-4B9C-B97B-CB9C2F07A37B}"/>
                </c:ext>
              </c:extLst>
            </c:dLbl>
            <c:numFmt formatCode="General\%" sourceLinked="0"/>
            <c:spPr>
              <a:noFill/>
              <a:ln>
                <a:noFill/>
              </a:ln>
              <a:effectLst/>
            </c:spPr>
            <c:txPr>
              <a:bodyPr/>
              <a:lstStyle/>
              <a:p>
                <a:pPr>
                  <a:defRPr sz="700" smtId="4294967295"/>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Sheet1!$A$2:$A$5</c:f>
              <c:strCache>
                <c:ptCount val="4"/>
                <c:pt idx="0">
                  <c:v>Products that are marketed as promoting health and wellness at home should have scientific evidence to support their claims</c:v>
                </c:pt>
                <c:pt idx="1">
                  <c:v>Having too many smart devices at home negatively impacts health and wellness (eg increases screen time)</c:v>
                </c:pt>
                <c:pt idx="2">
                  <c:v>Having to wear wearable devices (eg smart watches, smart rings) at home to track health is inconvenient</c:v>
                </c:pt>
                <c:pt idx="3">
                  <c:v>You can trust personalised health advice (eg recommended treatments or doctors based on personal health data) that is given by technology devices</c:v>
                </c:pt>
              </c:strCache>
            </c:strRef>
          </c:cat>
          <c:val>
            <c:numRef>
              <c:f>Sheet1!$D$2:$D$5</c:f>
              <c:numCache>
                <c:formatCode>General</c:formatCode>
                <c:ptCount val="4"/>
                <c:pt idx="0">
                  <c:v>26</c:v>
                </c:pt>
                <c:pt idx="1">
                  <c:v>34</c:v>
                </c:pt>
                <c:pt idx="2">
                  <c:v>35</c:v>
                </c:pt>
                <c:pt idx="3">
                  <c:v>47</c:v>
                </c:pt>
              </c:numCache>
            </c:numRef>
          </c:val>
          <c:extLst>
            <c:ext xmlns:c16="http://schemas.microsoft.com/office/drawing/2014/chart" uri="{C3380CC4-5D6E-409C-BE32-E72D297353CC}">
              <c16:uniqueId val="{0000000E-9DAA-4B9C-B97B-CB9C2F07A37B}"/>
            </c:ext>
          </c:extLst>
        </c:ser>
        <c:ser>
          <c:idx val="3"/>
          <c:order val="3"/>
          <c:tx>
            <c:strRef>
              <c:f>Sheet1!$E$1</c:f>
              <c:strCache>
                <c:ptCount val="1"/>
                <c:pt idx="0">
                  <c:v>Disagree</c:v>
                </c:pt>
              </c:strCache>
            </c:strRef>
          </c:tx>
          <c:spPr>
            <a:solidFill>
              <a:srgbClr val="DE2A4B"/>
            </a:solidFill>
          </c:spPr>
          <c:invertIfNegative val="0"/>
          <c:dLbls>
            <c:dLbl>
              <c:idx val="0"/>
              <c:tx>
                <c:rich>
                  <a:bodyPr/>
                  <a:lstStyle/>
                  <a:p>
                    <a:r>
                      <a:rPr lang="en-US"/>
                      <a:t>3</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9DAA-4B9C-B97B-CB9C2F07A37B}"/>
                </c:ext>
              </c:extLst>
            </c:dLbl>
            <c:dLbl>
              <c:idx val="1"/>
              <c:tx>
                <c:rich>
                  <a:bodyPr/>
                  <a:lstStyle/>
                  <a:p>
                    <a:r>
                      <a:rPr lang="en-US"/>
                      <a:t>10</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9DAA-4B9C-B97B-CB9C2F07A37B}"/>
                </c:ext>
              </c:extLst>
            </c:dLbl>
            <c:dLbl>
              <c:idx val="2"/>
              <c:tx>
                <c:rich>
                  <a:bodyPr/>
                  <a:lstStyle/>
                  <a:p>
                    <a:r>
                      <a:rPr lang="en-US"/>
                      <a:t>17</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9DAA-4B9C-B97B-CB9C2F07A37B}"/>
                </c:ext>
              </c:extLst>
            </c:dLbl>
            <c:dLbl>
              <c:idx val="3"/>
              <c:tx>
                <c:rich>
                  <a:bodyPr/>
                  <a:lstStyle/>
                  <a:p>
                    <a:r>
                      <a:rPr lang="en-US"/>
                      <a:t>10</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9DAA-4B9C-B97B-CB9C2F07A37B}"/>
                </c:ext>
              </c:extLst>
            </c:dLbl>
            <c:numFmt formatCode="General\%" sourceLinked="0"/>
            <c:spPr>
              <a:noFill/>
              <a:ln>
                <a:noFill/>
              </a:ln>
              <a:effectLst/>
            </c:spPr>
            <c:txPr>
              <a:bodyPr/>
              <a:lstStyle/>
              <a:p>
                <a:pPr>
                  <a:defRPr sz="700" smtId="4294967295"/>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Sheet1!$A$2:$A$5</c:f>
              <c:strCache>
                <c:ptCount val="4"/>
                <c:pt idx="0">
                  <c:v>Products that are marketed as promoting health and wellness at home should have scientific evidence to support their claims</c:v>
                </c:pt>
                <c:pt idx="1">
                  <c:v>Having too many smart devices at home negatively impacts health and wellness (eg increases screen time)</c:v>
                </c:pt>
                <c:pt idx="2">
                  <c:v>Having to wear wearable devices (eg smart watches, smart rings) at home to track health is inconvenient</c:v>
                </c:pt>
                <c:pt idx="3">
                  <c:v>You can trust personalised health advice (eg recommended treatments or doctors based on personal health data) that is given by technology devices</c:v>
                </c:pt>
              </c:strCache>
            </c:strRef>
          </c:cat>
          <c:val>
            <c:numRef>
              <c:f>Sheet1!$E$2:$E$5</c:f>
              <c:numCache>
                <c:formatCode>General</c:formatCode>
                <c:ptCount val="4"/>
                <c:pt idx="0">
                  <c:v>3</c:v>
                </c:pt>
                <c:pt idx="1">
                  <c:v>10</c:v>
                </c:pt>
                <c:pt idx="2">
                  <c:v>17</c:v>
                </c:pt>
                <c:pt idx="3">
                  <c:v>10</c:v>
                </c:pt>
              </c:numCache>
            </c:numRef>
          </c:val>
          <c:extLst>
            <c:ext xmlns:c16="http://schemas.microsoft.com/office/drawing/2014/chart" uri="{C3380CC4-5D6E-409C-BE32-E72D297353CC}">
              <c16:uniqueId val="{00000013-9DAA-4B9C-B97B-CB9C2F07A37B}"/>
            </c:ext>
          </c:extLst>
        </c:ser>
        <c:ser>
          <c:idx val="4"/>
          <c:order val="4"/>
          <c:tx>
            <c:strRef>
              <c:f>Sheet1!$F$1</c:f>
              <c:strCache>
                <c:ptCount val="1"/>
                <c:pt idx="0">
                  <c:v>Strongly disagree</c:v>
                </c:pt>
              </c:strCache>
            </c:strRef>
          </c:tx>
          <c:spPr>
            <a:solidFill>
              <a:srgbClr val="F8971D"/>
            </a:solidFill>
          </c:spPr>
          <c:invertIfNegative val="0"/>
          <c:dLbls>
            <c:dLbl>
              <c:idx val="0"/>
              <c:tx>
                <c:rich>
                  <a:bodyPr/>
                  <a:lstStyle/>
                  <a:p>
                    <a:r>
                      <a:rPr lang="en-US"/>
                      <a:t>1</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9DAA-4B9C-B97B-CB9C2F07A37B}"/>
                </c:ext>
              </c:extLst>
            </c:dLbl>
            <c:dLbl>
              <c:idx val="1"/>
              <c:tx>
                <c:rich>
                  <a:bodyPr/>
                  <a:lstStyle/>
                  <a:p>
                    <a:r>
                      <a:rPr lang="en-US"/>
                      <a:t>3</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9DAA-4B9C-B97B-CB9C2F07A37B}"/>
                </c:ext>
              </c:extLst>
            </c:dLbl>
            <c:dLbl>
              <c:idx val="2"/>
              <c:tx>
                <c:rich>
                  <a:bodyPr/>
                  <a:lstStyle/>
                  <a:p>
                    <a:r>
                      <a:rPr lang="en-US"/>
                      <a:t>5</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9DAA-4B9C-B97B-CB9C2F07A37B}"/>
                </c:ext>
              </c:extLst>
            </c:dLbl>
            <c:dLbl>
              <c:idx val="3"/>
              <c:tx>
                <c:rich>
                  <a:bodyPr/>
                  <a:lstStyle/>
                  <a:p>
                    <a:r>
                      <a:rPr lang="en-US"/>
                      <a:t>3</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9DAA-4B9C-B97B-CB9C2F07A37B}"/>
                </c:ext>
              </c:extLst>
            </c:dLbl>
            <c:numFmt formatCode="General\%" sourceLinked="0"/>
            <c:spPr>
              <a:noFill/>
              <a:ln>
                <a:noFill/>
              </a:ln>
              <a:effectLst/>
            </c:spPr>
            <c:txPr>
              <a:bodyPr/>
              <a:lstStyle/>
              <a:p>
                <a:pPr>
                  <a:defRPr sz="700" smtId="4294967295"/>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Sheet1!$A$2:$A$5</c:f>
              <c:strCache>
                <c:ptCount val="4"/>
                <c:pt idx="0">
                  <c:v>Products that are marketed as promoting health and wellness at home should have scientific evidence to support their claims</c:v>
                </c:pt>
                <c:pt idx="1">
                  <c:v>Having too many smart devices at home negatively impacts health and wellness (eg increases screen time)</c:v>
                </c:pt>
                <c:pt idx="2">
                  <c:v>Having to wear wearable devices (eg smart watches, smart rings) at home to track health is inconvenient</c:v>
                </c:pt>
                <c:pt idx="3">
                  <c:v>You can trust personalised health advice (eg recommended treatments or doctors based on personal health data) that is given by technology devices</c:v>
                </c:pt>
              </c:strCache>
            </c:strRef>
          </c:cat>
          <c:val>
            <c:numRef>
              <c:f>Sheet1!$F$2:$F$5</c:f>
              <c:numCache>
                <c:formatCode>General</c:formatCode>
                <c:ptCount val="4"/>
                <c:pt idx="0">
                  <c:v>1</c:v>
                </c:pt>
                <c:pt idx="1">
                  <c:v>3</c:v>
                </c:pt>
                <c:pt idx="2">
                  <c:v>5</c:v>
                </c:pt>
                <c:pt idx="3">
                  <c:v>3</c:v>
                </c:pt>
              </c:numCache>
            </c:numRef>
          </c:val>
          <c:extLst>
            <c:ext xmlns:c16="http://schemas.microsoft.com/office/drawing/2014/chart" uri="{C3380CC4-5D6E-409C-BE32-E72D297353CC}">
              <c16:uniqueId val="{00000018-9DAA-4B9C-B97B-CB9C2F07A37B}"/>
            </c:ext>
          </c:extLst>
        </c:ser>
        <c:dLbls>
          <c:showLegendKey val="0"/>
          <c:showVal val="0"/>
          <c:showCatName val="0"/>
          <c:showSerName val="0"/>
          <c:showPercent val="0"/>
          <c:showBubbleSize val="0"/>
        </c:dLbls>
        <c:gapWidth val="150"/>
        <c:overlap val="100"/>
        <c:axId val="67451136"/>
        <c:axId val="66437120"/>
      </c:barChart>
      <c:catAx>
        <c:axId val="67451136"/>
        <c:scaling>
          <c:orientation val="maxMin"/>
        </c:scaling>
        <c:delete val="0"/>
        <c:axPos val="l"/>
        <c:numFmt formatCode="General" sourceLinked="1"/>
        <c:majorTickMark val="out"/>
        <c:minorTickMark val="none"/>
        <c:tickLblPos val="nextTo"/>
        <c:spPr>
          <a:ln>
            <a:solidFill>
              <a:srgbClr val="848484"/>
            </a:solidFill>
          </a:ln>
        </c:spPr>
        <c:crossAx val="66437120"/>
        <c:crosses val="autoZero"/>
        <c:auto val="0"/>
        <c:lblAlgn val="ctr"/>
        <c:lblOffset val="100"/>
        <c:noMultiLvlLbl val="0"/>
      </c:catAx>
      <c:valAx>
        <c:axId val="66437120"/>
        <c:scaling>
          <c:orientation val="minMax"/>
          <c:max val="1"/>
          <c:min val="0"/>
        </c:scaling>
        <c:delete val="0"/>
        <c:axPos val="b"/>
        <c:title>
          <c:tx>
            <c:rich>
              <a:bodyPr/>
              <a:lstStyle/>
              <a:p>
                <a:pPr>
                  <a:defRPr/>
                </a:pPr>
                <a:r>
                  <a:rPr lang="en-GB" sz="800"/>
                  <a:t>% of respondents</a:t>
                </a:r>
              </a:p>
            </c:rich>
          </c:tx>
          <c:overlay val="0"/>
        </c:title>
        <c:numFmt formatCode="0%" sourceLinked="1"/>
        <c:majorTickMark val="out"/>
        <c:minorTickMark val="none"/>
        <c:tickLblPos val="nextTo"/>
        <c:spPr>
          <a:ln>
            <a:solidFill>
              <a:srgbClr val="848484"/>
            </a:solidFill>
          </a:ln>
        </c:spPr>
        <c:crossAx val="67451136"/>
        <c:crosses val="max"/>
        <c:crossBetween val="between"/>
        <c:majorUnit val="0.2"/>
      </c:valAx>
    </c:plotArea>
    <c:legend>
      <c:legendPos val="t"/>
      <c:overlay val="0"/>
    </c:legend>
    <c:plotVisOnly val="1"/>
    <c:dispBlanksAs val="zero"/>
    <c:showDLblsOverMax val="1"/>
  </c:chart>
  <c:spPr>
    <a:solidFill>
      <a:srgbClr val="FFFFFF"/>
    </a:solidFill>
  </c:spPr>
  <c:txPr>
    <a:bodyPr/>
    <a:lstStyle/>
    <a:p>
      <a:pPr>
        <a:defRPr sz="800" smtId="4294967295"/>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n-GB" sz="1000"/>
              <a:t>UK: how often people try to eat healthily, 2018-24</a:t>
            </a:r>
          </a:p>
        </c:rich>
      </c:tx>
      <c:overlay val="0"/>
    </c:title>
    <c:autoTitleDeleted val="0"/>
    <c:plotArea>
      <c:layout/>
      <c:barChart>
        <c:barDir val="col"/>
        <c:grouping val="stacked"/>
        <c:varyColors val="0"/>
        <c:ser>
          <c:idx val="0"/>
          <c:order val="0"/>
          <c:tx>
            <c:strRef>
              <c:f>Sheet1!$B$1</c:f>
              <c:strCache>
                <c:ptCount val="1"/>
                <c:pt idx="0">
                  <c:v>All of the time</c:v>
                </c:pt>
              </c:strCache>
            </c:strRef>
          </c:tx>
          <c:spPr>
            <a:solidFill>
              <a:srgbClr val="5E358B"/>
            </a:solidFill>
          </c:spPr>
          <c:invertIfNegative val="0"/>
          <c:dLbls>
            <c:dLbl>
              <c:idx val="0"/>
              <c:tx>
                <c:rich>
                  <a:bodyPr/>
                  <a:lstStyle/>
                  <a:p>
                    <a:r>
                      <a:rPr lang="en-US"/>
                      <a:t>11</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4E56-41C2-8312-A9225A1C88B9}"/>
                </c:ext>
              </c:extLst>
            </c:dLbl>
            <c:dLbl>
              <c:idx val="1"/>
              <c:tx>
                <c:rich>
                  <a:bodyPr/>
                  <a:lstStyle/>
                  <a:p>
                    <a:r>
                      <a:rPr lang="en-US"/>
                      <a:t>13</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4E56-41C2-8312-A9225A1C88B9}"/>
                </c:ext>
              </c:extLst>
            </c:dLbl>
            <c:dLbl>
              <c:idx val="2"/>
              <c:tx>
                <c:rich>
                  <a:bodyPr/>
                  <a:lstStyle/>
                  <a:p>
                    <a:r>
                      <a:rPr lang="en-US"/>
                      <a:t>15</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4E56-41C2-8312-A9225A1C88B9}"/>
                </c:ext>
              </c:extLst>
            </c:dLbl>
            <c:dLbl>
              <c:idx val="3"/>
              <c:tx>
                <c:rich>
                  <a:bodyPr/>
                  <a:lstStyle/>
                  <a:p>
                    <a:r>
                      <a:rPr lang="en-US"/>
                      <a:t>17</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4E56-41C2-8312-A9225A1C88B9}"/>
                </c:ext>
              </c:extLst>
            </c:dLbl>
            <c:dLbl>
              <c:idx val="4"/>
              <c:tx>
                <c:rich>
                  <a:bodyPr/>
                  <a:lstStyle/>
                  <a:p>
                    <a:r>
                      <a:rPr lang="en-US"/>
                      <a:t>14</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4E56-41C2-8312-A9225A1C88B9}"/>
                </c:ext>
              </c:extLst>
            </c:dLbl>
            <c:dLbl>
              <c:idx val="5"/>
              <c:tx>
                <c:rich>
                  <a:bodyPr/>
                  <a:lstStyle/>
                  <a:p>
                    <a:r>
                      <a:rPr lang="en-US"/>
                      <a:t>17</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4E56-41C2-8312-A9225A1C88B9}"/>
                </c:ext>
              </c:extLst>
            </c:dLbl>
            <c:spPr>
              <a:noFill/>
              <a:ln>
                <a:noFill/>
              </a:ln>
              <a:effectLst/>
            </c:spPr>
            <c:txPr>
              <a:bodyPr/>
              <a:lstStyle/>
              <a:p>
                <a:pPr>
                  <a:defRPr sz="700" smtId="4294967295"/>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Sheet1!$A$2:$A$7</c:f>
              <c:numCache>
                <c:formatCode>General</c:formatCode>
                <c:ptCount val="6"/>
                <c:pt idx="0">
                  <c:v>2018</c:v>
                </c:pt>
                <c:pt idx="1">
                  <c:v>2019</c:v>
                </c:pt>
                <c:pt idx="2">
                  <c:v>2020</c:v>
                </c:pt>
                <c:pt idx="3">
                  <c:v>2021</c:v>
                </c:pt>
                <c:pt idx="4">
                  <c:v>2022</c:v>
                </c:pt>
                <c:pt idx="5">
                  <c:v>2024</c:v>
                </c:pt>
              </c:numCache>
            </c:numRef>
          </c:cat>
          <c:val>
            <c:numRef>
              <c:f>Sheet1!$B$2:$B$7</c:f>
              <c:numCache>
                <c:formatCode>General</c:formatCode>
                <c:ptCount val="6"/>
                <c:pt idx="0">
                  <c:v>11</c:v>
                </c:pt>
                <c:pt idx="1">
                  <c:v>13</c:v>
                </c:pt>
                <c:pt idx="2">
                  <c:v>15</c:v>
                </c:pt>
                <c:pt idx="3">
                  <c:v>17</c:v>
                </c:pt>
                <c:pt idx="4">
                  <c:v>14</c:v>
                </c:pt>
                <c:pt idx="5">
                  <c:v>17</c:v>
                </c:pt>
              </c:numCache>
            </c:numRef>
          </c:val>
          <c:extLst>
            <c:ext xmlns:c16="http://schemas.microsoft.com/office/drawing/2014/chart" uri="{C3380CC4-5D6E-409C-BE32-E72D297353CC}">
              <c16:uniqueId val="{00000006-4E56-41C2-8312-A9225A1C88B9}"/>
            </c:ext>
          </c:extLst>
        </c:ser>
        <c:ser>
          <c:idx val="1"/>
          <c:order val="1"/>
          <c:tx>
            <c:strRef>
              <c:f>Sheet1!$C$1</c:f>
              <c:strCache>
                <c:ptCount val="1"/>
                <c:pt idx="0">
                  <c:v>Most of the time</c:v>
                </c:pt>
              </c:strCache>
            </c:strRef>
          </c:tx>
          <c:spPr>
            <a:solidFill>
              <a:srgbClr val="31A9DF"/>
            </a:solidFill>
          </c:spPr>
          <c:invertIfNegative val="0"/>
          <c:dLbls>
            <c:dLbl>
              <c:idx val="0"/>
              <c:tx>
                <c:rich>
                  <a:bodyPr/>
                  <a:lstStyle/>
                  <a:p>
                    <a:r>
                      <a:rPr lang="en-US"/>
                      <a:t>51</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4E56-41C2-8312-A9225A1C88B9}"/>
                </c:ext>
              </c:extLst>
            </c:dLbl>
            <c:dLbl>
              <c:idx val="1"/>
              <c:tx>
                <c:rich>
                  <a:bodyPr/>
                  <a:lstStyle/>
                  <a:p>
                    <a:r>
                      <a:rPr lang="en-US"/>
                      <a:t>52</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4E56-41C2-8312-A9225A1C88B9}"/>
                </c:ext>
              </c:extLst>
            </c:dLbl>
            <c:dLbl>
              <c:idx val="2"/>
              <c:tx>
                <c:rich>
                  <a:bodyPr/>
                  <a:lstStyle/>
                  <a:p>
                    <a:r>
                      <a:rPr lang="en-US"/>
                      <a:t>53</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4E56-41C2-8312-A9225A1C88B9}"/>
                </c:ext>
              </c:extLst>
            </c:dLbl>
            <c:dLbl>
              <c:idx val="3"/>
              <c:tx>
                <c:rich>
                  <a:bodyPr/>
                  <a:lstStyle/>
                  <a:p>
                    <a:r>
                      <a:rPr lang="en-US"/>
                      <a:t>51</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4E56-41C2-8312-A9225A1C88B9}"/>
                </c:ext>
              </c:extLst>
            </c:dLbl>
            <c:dLbl>
              <c:idx val="4"/>
              <c:tx>
                <c:rich>
                  <a:bodyPr/>
                  <a:lstStyle/>
                  <a:p>
                    <a:r>
                      <a:rPr lang="en-US"/>
                      <a:t>49</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4E56-41C2-8312-A9225A1C88B9}"/>
                </c:ext>
              </c:extLst>
            </c:dLbl>
            <c:dLbl>
              <c:idx val="5"/>
              <c:tx>
                <c:rich>
                  <a:bodyPr/>
                  <a:lstStyle/>
                  <a:p>
                    <a:r>
                      <a:rPr lang="en-US"/>
                      <a:t>54</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4E56-41C2-8312-A9225A1C88B9}"/>
                </c:ext>
              </c:extLst>
            </c:dLbl>
            <c:spPr>
              <a:noFill/>
              <a:ln>
                <a:noFill/>
              </a:ln>
              <a:effectLst/>
            </c:spPr>
            <c:txPr>
              <a:bodyPr/>
              <a:lstStyle/>
              <a:p>
                <a:pPr>
                  <a:defRPr sz="700" smtId="4294967295"/>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Sheet1!$A$2:$A$7</c:f>
              <c:numCache>
                <c:formatCode>General</c:formatCode>
                <c:ptCount val="6"/>
                <c:pt idx="0">
                  <c:v>2018</c:v>
                </c:pt>
                <c:pt idx="1">
                  <c:v>2019</c:v>
                </c:pt>
                <c:pt idx="2">
                  <c:v>2020</c:v>
                </c:pt>
                <c:pt idx="3">
                  <c:v>2021</c:v>
                </c:pt>
                <c:pt idx="4">
                  <c:v>2022</c:v>
                </c:pt>
                <c:pt idx="5">
                  <c:v>2024</c:v>
                </c:pt>
              </c:numCache>
            </c:numRef>
          </c:cat>
          <c:val>
            <c:numRef>
              <c:f>Sheet1!$C$2:$C$7</c:f>
              <c:numCache>
                <c:formatCode>General</c:formatCode>
                <c:ptCount val="6"/>
                <c:pt idx="0">
                  <c:v>51</c:v>
                </c:pt>
                <c:pt idx="1">
                  <c:v>52</c:v>
                </c:pt>
                <c:pt idx="2">
                  <c:v>53</c:v>
                </c:pt>
                <c:pt idx="3">
                  <c:v>51</c:v>
                </c:pt>
                <c:pt idx="4">
                  <c:v>49</c:v>
                </c:pt>
                <c:pt idx="5">
                  <c:v>54</c:v>
                </c:pt>
              </c:numCache>
            </c:numRef>
          </c:val>
          <c:extLst>
            <c:ext xmlns:c16="http://schemas.microsoft.com/office/drawing/2014/chart" uri="{C3380CC4-5D6E-409C-BE32-E72D297353CC}">
              <c16:uniqueId val="{0000000D-4E56-41C2-8312-A9225A1C88B9}"/>
            </c:ext>
          </c:extLst>
        </c:ser>
        <c:ser>
          <c:idx val="2"/>
          <c:order val="2"/>
          <c:tx>
            <c:strRef>
              <c:f>Sheet1!$D$1</c:f>
              <c:strCache>
                <c:ptCount val="1"/>
                <c:pt idx="0">
                  <c:v>Some of the time</c:v>
                </c:pt>
              </c:strCache>
            </c:strRef>
          </c:tx>
          <c:spPr>
            <a:solidFill>
              <a:srgbClr val="047934"/>
            </a:solidFill>
          </c:spPr>
          <c:invertIfNegative val="0"/>
          <c:dLbls>
            <c:dLbl>
              <c:idx val="0"/>
              <c:tx>
                <c:rich>
                  <a:bodyPr/>
                  <a:lstStyle/>
                  <a:p>
                    <a:r>
                      <a:rPr lang="en-US"/>
                      <a:t>31</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4E56-41C2-8312-A9225A1C88B9}"/>
                </c:ext>
              </c:extLst>
            </c:dLbl>
            <c:dLbl>
              <c:idx val="1"/>
              <c:tx>
                <c:rich>
                  <a:bodyPr/>
                  <a:lstStyle/>
                  <a:p>
                    <a:r>
                      <a:rPr lang="en-US"/>
                      <a:t>27</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4E56-41C2-8312-A9225A1C88B9}"/>
                </c:ext>
              </c:extLst>
            </c:dLbl>
            <c:dLbl>
              <c:idx val="2"/>
              <c:tx>
                <c:rich>
                  <a:bodyPr/>
                  <a:lstStyle/>
                  <a:p>
                    <a:r>
                      <a:rPr lang="en-US"/>
                      <a:t>26</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4E56-41C2-8312-A9225A1C88B9}"/>
                </c:ext>
              </c:extLst>
            </c:dLbl>
            <c:dLbl>
              <c:idx val="3"/>
              <c:tx>
                <c:rich>
                  <a:bodyPr/>
                  <a:lstStyle/>
                  <a:p>
                    <a:r>
                      <a:rPr lang="en-US"/>
                      <a:t>26</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4E56-41C2-8312-A9225A1C88B9}"/>
                </c:ext>
              </c:extLst>
            </c:dLbl>
            <c:dLbl>
              <c:idx val="4"/>
              <c:tx>
                <c:rich>
                  <a:bodyPr/>
                  <a:lstStyle/>
                  <a:p>
                    <a:r>
                      <a:rPr lang="en-US"/>
                      <a:t>29</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4E56-41C2-8312-A9225A1C88B9}"/>
                </c:ext>
              </c:extLst>
            </c:dLbl>
            <c:dLbl>
              <c:idx val="5"/>
              <c:tx>
                <c:rich>
                  <a:bodyPr/>
                  <a:lstStyle/>
                  <a:p>
                    <a:r>
                      <a:rPr lang="en-US"/>
                      <a:t>24</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4E56-41C2-8312-A9225A1C88B9}"/>
                </c:ext>
              </c:extLst>
            </c:dLbl>
            <c:spPr>
              <a:noFill/>
              <a:ln>
                <a:noFill/>
              </a:ln>
              <a:effectLst/>
            </c:spPr>
            <c:txPr>
              <a:bodyPr/>
              <a:lstStyle/>
              <a:p>
                <a:pPr>
                  <a:defRPr sz="700" smtId="4294967295"/>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Sheet1!$A$2:$A$7</c:f>
              <c:numCache>
                <c:formatCode>General</c:formatCode>
                <c:ptCount val="6"/>
                <c:pt idx="0">
                  <c:v>2018</c:v>
                </c:pt>
                <c:pt idx="1">
                  <c:v>2019</c:v>
                </c:pt>
                <c:pt idx="2">
                  <c:v>2020</c:v>
                </c:pt>
                <c:pt idx="3">
                  <c:v>2021</c:v>
                </c:pt>
                <c:pt idx="4">
                  <c:v>2022</c:v>
                </c:pt>
                <c:pt idx="5">
                  <c:v>2024</c:v>
                </c:pt>
              </c:numCache>
            </c:numRef>
          </c:cat>
          <c:val>
            <c:numRef>
              <c:f>Sheet1!$D$2:$D$7</c:f>
              <c:numCache>
                <c:formatCode>General</c:formatCode>
                <c:ptCount val="6"/>
                <c:pt idx="0">
                  <c:v>31</c:v>
                </c:pt>
                <c:pt idx="1">
                  <c:v>27</c:v>
                </c:pt>
                <c:pt idx="2">
                  <c:v>26</c:v>
                </c:pt>
                <c:pt idx="3">
                  <c:v>26</c:v>
                </c:pt>
                <c:pt idx="4">
                  <c:v>29</c:v>
                </c:pt>
                <c:pt idx="5">
                  <c:v>24</c:v>
                </c:pt>
              </c:numCache>
            </c:numRef>
          </c:val>
          <c:extLst>
            <c:ext xmlns:c16="http://schemas.microsoft.com/office/drawing/2014/chart" uri="{C3380CC4-5D6E-409C-BE32-E72D297353CC}">
              <c16:uniqueId val="{00000014-4E56-41C2-8312-A9225A1C88B9}"/>
            </c:ext>
          </c:extLst>
        </c:ser>
        <c:ser>
          <c:idx val="3"/>
          <c:order val="3"/>
          <c:tx>
            <c:strRef>
              <c:f>Sheet1!$E$1</c:f>
              <c:strCache>
                <c:ptCount val="1"/>
                <c:pt idx="0">
                  <c:v>Rarely</c:v>
                </c:pt>
              </c:strCache>
            </c:strRef>
          </c:tx>
          <c:spPr>
            <a:solidFill>
              <a:srgbClr val="DE2A4B"/>
            </a:solidFill>
          </c:spPr>
          <c:invertIfNegative val="0"/>
          <c:dLbls>
            <c:dLbl>
              <c:idx val="0"/>
              <c:tx>
                <c:rich>
                  <a:bodyPr/>
                  <a:lstStyle/>
                  <a:p>
                    <a:r>
                      <a:rPr lang="en-US"/>
                      <a:t>6</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4E56-41C2-8312-A9225A1C88B9}"/>
                </c:ext>
              </c:extLst>
            </c:dLbl>
            <c:dLbl>
              <c:idx val="1"/>
              <c:tx>
                <c:rich>
                  <a:bodyPr/>
                  <a:lstStyle/>
                  <a:p>
                    <a:r>
                      <a:rPr lang="en-US"/>
                      <a:t>5</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4E56-41C2-8312-A9225A1C88B9}"/>
                </c:ext>
              </c:extLst>
            </c:dLbl>
            <c:dLbl>
              <c:idx val="2"/>
              <c:tx>
                <c:rich>
                  <a:bodyPr/>
                  <a:lstStyle/>
                  <a:p>
                    <a:r>
                      <a:rPr lang="en-US"/>
                      <a:t>5</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4E56-41C2-8312-A9225A1C88B9}"/>
                </c:ext>
              </c:extLst>
            </c:dLbl>
            <c:dLbl>
              <c:idx val="3"/>
              <c:tx>
                <c:rich>
                  <a:bodyPr/>
                  <a:lstStyle/>
                  <a:p>
                    <a:r>
                      <a:rPr lang="en-US"/>
                      <a:t>5</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4E56-41C2-8312-A9225A1C88B9}"/>
                </c:ext>
              </c:extLst>
            </c:dLbl>
            <c:dLbl>
              <c:idx val="4"/>
              <c:tx>
                <c:rich>
                  <a:bodyPr/>
                  <a:lstStyle/>
                  <a:p>
                    <a:r>
                      <a:rPr lang="en-US"/>
                      <a:t>6</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4E56-41C2-8312-A9225A1C88B9}"/>
                </c:ext>
              </c:extLst>
            </c:dLbl>
            <c:dLbl>
              <c:idx val="5"/>
              <c:tx>
                <c:rich>
                  <a:bodyPr/>
                  <a:lstStyle/>
                  <a:p>
                    <a:r>
                      <a:rPr lang="en-US"/>
                      <a:t>5</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4E56-41C2-8312-A9225A1C88B9}"/>
                </c:ext>
              </c:extLst>
            </c:dLbl>
            <c:spPr>
              <a:noFill/>
              <a:ln>
                <a:noFill/>
              </a:ln>
              <a:effectLst/>
            </c:spPr>
            <c:txPr>
              <a:bodyPr/>
              <a:lstStyle/>
              <a:p>
                <a:pPr>
                  <a:defRPr sz="700" smtId="4294967295"/>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Sheet1!$A$2:$A$7</c:f>
              <c:numCache>
                <c:formatCode>General</c:formatCode>
                <c:ptCount val="6"/>
                <c:pt idx="0">
                  <c:v>2018</c:v>
                </c:pt>
                <c:pt idx="1">
                  <c:v>2019</c:v>
                </c:pt>
                <c:pt idx="2">
                  <c:v>2020</c:v>
                </c:pt>
                <c:pt idx="3">
                  <c:v>2021</c:v>
                </c:pt>
                <c:pt idx="4">
                  <c:v>2022</c:v>
                </c:pt>
                <c:pt idx="5">
                  <c:v>2024</c:v>
                </c:pt>
              </c:numCache>
            </c:numRef>
          </c:cat>
          <c:val>
            <c:numRef>
              <c:f>Sheet1!$E$2:$E$7</c:f>
              <c:numCache>
                <c:formatCode>General</c:formatCode>
                <c:ptCount val="6"/>
                <c:pt idx="0">
                  <c:v>6</c:v>
                </c:pt>
                <c:pt idx="1">
                  <c:v>5</c:v>
                </c:pt>
                <c:pt idx="2">
                  <c:v>5</c:v>
                </c:pt>
                <c:pt idx="3">
                  <c:v>5</c:v>
                </c:pt>
                <c:pt idx="4">
                  <c:v>6</c:v>
                </c:pt>
                <c:pt idx="5">
                  <c:v>5</c:v>
                </c:pt>
              </c:numCache>
            </c:numRef>
          </c:val>
          <c:extLst>
            <c:ext xmlns:c16="http://schemas.microsoft.com/office/drawing/2014/chart" uri="{C3380CC4-5D6E-409C-BE32-E72D297353CC}">
              <c16:uniqueId val="{0000001B-4E56-41C2-8312-A9225A1C88B9}"/>
            </c:ext>
          </c:extLst>
        </c:ser>
        <c:ser>
          <c:idx val="4"/>
          <c:order val="4"/>
          <c:tx>
            <c:strRef>
              <c:f>Sheet1!$F$1</c:f>
              <c:strCache>
                <c:ptCount val="1"/>
                <c:pt idx="0">
                  <c:v>Never</c:v>
                </c:pt>
              </c:strCache>
            </c:strRef>
          </c:tx>
          <c:spPr>
            <a:solidFill>
              <a:srgbClr val="F8971D"/>
            </a:solidFill>
          </c:spPr>
          <c:invertIfNegative val="0"/>
          <c:dLbls>
            <c:dLbl>
              <c:idx val="0"/>
              <c:tx>
                <c:rich>
                  <a:bodyPr/>
                  <a:lstStyle/>
                  <a:p>
                    <a:r>
                      <a:rPr lang="en-US"/>
                      <a:t>1</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4E56-41C2-8312-A9225A1C88B9}"/>
                </c:ext>
              </c:extLst>
            </c:dLbl>
            <c:dLbl>
              <c:idx val="1"/>
              <c:tx>
                <c:rich>
                  <a:bodyPr/>
                  <a:lstStyle/>
                  <a:p>
                    <a:r>
                      <a:rPr lang="en-US"/>
                      <a:t>2</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4E56-41C2-8312-A9225A1C88B9}"/>
                </c:ext>
              </c:extLst>
            </c:dLbl>
            <c:dLbl>
              <c:idx val="2"/>
              <c:tx>
                <c:rich>
                  <a:bodyPr/>
                  <a:lstStyle/>
                  <a:p>
                    <a:r>
                      <a:rPr lang="en-US"/>
                      <a:t>1</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4E56-41C2-8312-A9225A1C88B9}"/>
                </c:ext>
              </c:extLst>
            </c:dLbl>
            <c:dLbl>
              <c:idx val="3"/>
              <c:tx>
                <c:rich>
                  <a:bodyPr/>
                  <a:lstStyle/>
                  <a:p>
                    <a:r>
                      <a:rPr lang="en-US"/>
                      <a:t>1</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4E56-41C2-8312-A9225A1C88B9}"/>
                </c:ext>
              </c:extLst>
            </c:dLbl>
            <c:dLbl>
              <c:idx val="4"/>
              <c:tx>
                <c:rich>
                  <a:bodyPr/>
                  <a:lstStyle/>
                  <a:p>
                    <a:r>
                      <a:rPr lang="en-US"/>
                      <a:t>1</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4E56-41C2-8312-A9225A1C88B9}"/>
                </c:ext>
              </c:extLst>
            </c:dLbl>
            <c:dLbl>
              <c:idx val="5"/>
              <c:tx>
                <c:rich>
                  <a:bodyPr/>
                  <a:lstStyle/>
                  <a:p>
                    <a:r>
                      <a:rPr lang="en-US"/>
                      <a:t>1</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4E56-41C2-8312-A9225A1C88B9}"/>
                </c:ext>
              </c:extLst>
            </c:dLbl>
            <c:spPr>
              <a:noFill/>
              <a:ln>
                <a:noFill/>
              </a:ln>
              <a:effectLst/>
            </c:spPr>
            <c:txPr>
              <a:bodyPr/>
              <a:lstStyle/>
              <a:p>
                <a:pPr>
                  <a:defRPr sz="700" smtId="4294967295"/>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Sheet1!$A$2:$A$7</c:f>
              <c:numCache>
                <c:formatCode>General</c:formatCode>
                <c:ptCount val="6"/>
                <c:pt idx="0">
                  <c:v>2018</c:v>
                </c:pt>
                <c:pt idx="1">
                  <c:v>2019</c:v>
                </c:pt>
                <c:pt idx="2">
                  <c:v>2020</c:v>
                </c:pt>
                <c:pt idx="3">
                  <c:v>2021</c:v>
                </c:pt>
                <c:pt idx="4">
                  <c:v>2022</c:v>
                </c:pt>
                <c:pt idx="5">
                  <c:v>2024</c:v>
                </c:pt>
              </c:numCache>
            </c:numRef>
          </c:cat>
          <c:val>
            <c:numRef>
              <c:f>Sheet1!$F$2:$F$7</c:f>
              <c:numCache>
                <c:formatCode>General</c:formatCode>
                <c:ptCount val="6"/>
                <c:pt idx="0">
                  <c:v>1</c:v>
                </c:pt>
                <c:pt idx="1">
                  <c:v>2</c:v>
                </c:pt>
                <c:pt idx="2">
                  <c:v>1</c:v>
                </c:pt>
                <c:pt idx="3">
                  <c:v>1</c:v>
                </c:pt>
                <c:pt idx="4">
                  <c:v>1</c:v>
                </c:pt>
                <c:pt idx="5">
                  <c:v>1</c:v>
                </c:pt>
              </c:numCache>
            </c:numRef>
          </c:val>
          <c:extLst>
            <c:ext xmlns:c16="http://schemas.microsoft.com/office/drawing/2014/chart" uri="{C3380CC4-5D6E-409C-BE32-E72D297353CC}">
              <c16:uniqueId val="{00000022-4E56-41C2-8312-A9225A1C88B9}"/>
            </c:ext>
          </c:extLst>
        </c:ser>
        <c:dLbls>
          <c:showLegendKey val="0"/>
          <c:showVal val="0"/>
          <c:showCatName val="0"/>
          <c:showSerName val="0"/>
          <c:showPercent val="0"/>
          <c:showBubbleSize val="0"/>
        </c:dLbls>
        <c:gapWidth val="150"/>
        <c:overlap val="100"/>
        <c:axId val="67451136"/>
        <c:axId val="66437120"/>
      </c:barChart>
      <c:catAx>
        <c:axId val="67451136"/>
        <c:scaling>
          <c:orientation val="minMax"/>
        </c:scaling>
        <c:delete val="0"/>
        <c:axPos val="b"/>
        <c:numFmt formatCode="General" sourceLinked="1"/>
        <c:majorTickMark val="out"/>
        <c:minorTickMark val="none"/>
        <c:tickLblPos val="nextTo"/>
        <c:spPr>
          <a:ln>
            <a:solidFill>
              <a:srgbClr val="848484"/>
            </a:solidFill>
          </a:ln>
        </c:spPr>
        <c:crossAx val="66437120"/>
        <c:crosses val="autoZero"/>
        <c:auto val="0"/>
        <c:lblAlgn val="ctr"/>
        <c:lblOffset val="100"/>
        <c:noMultiLvlLbl val="0"/>
      </c:catAx>
      <c:valAx>
        <c:axId val="66437120"/>
        <c:scaling>
          <c:orientation val="minMax"/>
          <c:max val="100"/>
          <c:min val="0"/>
        </c:scaling>
        <c:delete val="0"/>
        <c:axPos val="l"/>
        <c:title>
          <c:tx>
            <c:rich>
              <a:bodyPr/>
              <a:lstStyle/>
              <a:p>
                <a:pPr>
                  <a:defRPr/>
                </a:pPr>
                <a:r>
                  <a:rPr lang="en-GB" sz="800"/>
                  <a:t>% of consumers</a:t>
                </a:r>
              </a:p>
            </c:rich>
          </c:tx>
          <c:overlay val="0"/>
        </c:title>
        <c:numFmt formatCode="General" sourceLinked="1"/>
        <c:majorTickMark val="out"/>
        <c:minorTickMark val="none"/>
        <c:tickLblPos val="nextTo"/>
        <c:spPr>
          <a:ln>
            <a:solidFill>
              <a:srgbClr val="848484"/>
            </a:solidFill>
          </a:ln>
        </c:spPr>
        <c:crossAx val="67451136"/>
        <c:crosses val="autoZero"/>
        <c:crossBetween val="between"/>
        <c:majorUnit val="50"/>
      </c:valAx>
    </c:plotArea>
    <c:legend>
      <c:legendPos val="t"/>
      <c:overlay val="0"/>
    </c:legend>
    <c:plotVisOnly val="1"/>
    <c:dispBlanksAs val="zero"/>
    <c:showDLblsOverMax val="1"/>
  </c:chart>
  <c:spPr>
    <a:solidFill>
      <a:srgbClr val="FFFFFF"/>
    </a:solidFill>
  </c:spPr>
  <c:txPr>
    <a:bodyPr/>
    <a:lstStyle/>
    <a:p>
      <a:pPr>
        <a:defRPr sz="800" smtId="4294967295"/>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n-GB" sz="1000"/>
              <a:t>UK: frequency of eating chocolate, 2020-24</a:t>
            </a:r>
          </a:p>
        </c:rich>
      </c:tx>
      <c:overlay val="0"/>
    </c:title>
    <c:autoTitleDeleted val="0"/>
    <c:plotArea>
      <c:layout/>
      <c:barChart>
        <c:barDir val="col"/>
        <c:grouping val="percentStacked"/>
        <c:varyColors val="0"/>
        <c:ser>
          <c:idx val="0"/>
          <c:order val="0"/>
          <c:tx>
            <c:strRef>
              <c:f>Sheet1!$B$1</c:f>
              <c:strCache>
                <c:ptCount val="1"/>
                <c:pt idx="0">
                  <c:v>Once a day or more</c:v>
                </c:pt>
              </c:strCache>
            </c:strRef>
          </c:tx>
          <c:spPr>
            <a:solidFill>
              <a:srgbClr val="5E358B"/>
            </a:solidFill>
          </c:spPr>
          <c:invertIfNegative val="0"/>
          <c:dLbls>
            <c:dLbl>
              <c:idx val="0"/>
              <c:tx>
                <c:rich>
                  <a:bodyPr/>
                  <a:lstStyle/>
                  <a:p>
                    <a:r>
                      <a:rPr lang="en-US"/>
                      <a:t>15</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E292-4ECC-84DE-041A5680FF6B}"/>
                </c:ext>
              </c:extLst>
            </c:dLbl>
            <c:dLbl>
              <c:idx val="1"/>
              <c:tx>
                <c:rich>
                  <a:bodyPr/>
                  <a:lstStyle/>
                  <a:p>
                    <a:r>
                      <a:rPr lang="en-US"/>
                      <a:t>17</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E292-4ECC-84DE-041A5680FF6B}"/>
                </c:ext>
              </c:extLst>
            </c:dLbl>
            <c:dLbl>
              <c:idx val="2"/>
              <c:tx>
                <c:rich>
                  <a:bodyPr/>
                  <a:lstStyle/>
                  <a:p>
                    <a:r>
                      <a:rPr lang="en-US"/>
                      <a:t>18</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E292-4ECC-84DE-041A5680FF6B}"/>
                </c:ext>
              </c:extLst>
            </c:dLbl>
            <c:dLbl>
              <c:idx val="3"/>
              <c:tx>
                <c:rich>
                  <a:bodyPr/>
                  <a:lstStyle/>
                  <a:p>
                    <a:r>
                      <a:rPr lang="en-US"/>
                      <a:t>15</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E292-4ECC-84DE-041A5680FF6B}"/>
                </c:ext>
              </c:extLst>
            </c:dLbl>
            <c:dLbl>
              <c:idx val="4"/>
              <c:tx>
                <c:rich>
                  <a:bodyPr/>
                  <a:lstStyle/>
                  <a:p>
                    <a:r>
                      <a:rPr lang="en-US"/>
                      <a:t>18</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E292-4ECC-84DE-041A5680FF6B}"/>
                </c:ext>
              </c:extLst>
            </c:dLbl>
            <c:numFmt formatCode="General\%" sourceLinked="0"/>
            <c:spPr>
              <a:noFill/>
              <a:ln>
                <a:noFill/>
              </a:ln>
              <a:effectLst/>
            </c:spPr>
            <c:txPr>
              <a:bodyPr/>
              <a:lstStyle/>
              <a:p>
                <a:pPr>
                  <a:defRPr sz="700" smtId="4294967295"/>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Sheet1!$A$2:$A$6</c:f>
              <c:numCache>
                <c:formatCode>General</c:formatCode>
                <c:ptCount val="5"/>
                <c:pt idx="0">
                  <c:v>2020</c:v>
                </c:pt>
                <c:pt idx="1">
                  <c:v>2021</c:v>
                </c:pt>
                <c:pt idx="2">
                  <c:v>2022</c:v>
                </c:pt>
                <c:pt idx="3">
                  <c:v>2023</c:v>
                </c:pt>
                <c:pt idx="4">
                  <c:v>2024</c:v>
                </c:pt>
              </c:numCache>
            </c:numRef>
          </c:cat>
          <c:val>
            <c:numRef>
              <c:f>Sheet1!$B$2:$B$6</c:f>
              <c:numCache>
                <c:formatCode>General</c:formatCode>
                <c:ptCount val="5"/>
                <c:pt idx="0">
                  <c:v>15</c:v>
                </c:pt>
                <c:pt idx="1">
                  <c:v>17</c:v>
                </c:pt>
                <c:pt idx="2">
                  <c:v>18</c:v>
                </c:pt>
                <c:pt idx="3">
                  <c:v>15</c:v>
                </c:pt>
                <c:pt idx="4">
                  <c:v>18</c:v>
                </c:pt>
              </c:numCache>
            </c:numRef>
          </c:val>
          <c:extLst>
            <c:ext xmlns:c16="http://schemas.microsoft.com/office/drawing/2014/chart" uri="{C3380CC4-5D6E-409C-BE32-E72D297353CC}">
              <c16:uniqueId val="{00000005-E292-4ECC-84DE-041A5680FF6B}"/>
            </c:ext>
          </c:extLst>
        </c:ser>
        <c:ser>
          <c:idx val="1"/>
          <c:order val="1"/>
          <c:tx>
            <c:strRef>
              <c:f>Sheet1!$C$1</c:f>
              <c:strCache>
                <c:ptCount val="1"/>
                <c:pt idx="0">
                  <c:v>4-6 times a week</c:v>
                </c:pt>
              </c:strCache>
            </c:strRef>
          </c:tx>
          <c:spPr>
            <a:solidFill>
              <a:srgbClr val="31A9DF"/>
            </a:solidFill>
          </c:spPr>
          <c:invertIfNegative val="0"/>
          <c:dLbls>
            <c:dLbl>
              <c:idx val="0"/>
              <c:tx>
                <c:rich>
                  <a:bodyPr/>
                  <a:lstStyle/>
                  <a:p>
                    <a:r>
                      <a:rPr lang="en-US"/>
                      <a:t>17</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E292-4ECC-84DE-041A5680FF6B}"/>
                </c:ext>
              </c:extLst>
            </c:dLbl>
            <c:dLbl>
              <c:idx val="1"/>
              <c:tx>
                <c:rich>
                  <a:bodyPr/>
                  <a:lstStyle/>
                  <a:p>
                    <a:r>
                      <a:rPr lang="en-US"/>
                      <a:t>20</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E292-4ECC-84DE-041A5680FF6B}"/>
                </c:ext>
              </c:extLst>
            </c:dLbl>
            <c:dLbl>
              <c:idx val="2"/>
              <c:tx>
                <c:rich>
                  <a:bodyPr/>
                  <a:lstStyle/>
                  <a:p>
                    <a:r>
                      <a:rPr lang="en-US"/>
                      <a:t>22</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E292-4ECC-84DE-041A5680FF6B}"/>
                </c:ext>
              </c:extLst>
            </c:dLbl>
            <c:dLbl>
              <c:idx val="3"/>
              <c:tx>
                <c:rich>
                  <a:bodyPr/>
                  <a:lstStyle/>
                  <a:p>
                    <a:r>
                      <a:rPr lang="en-US"/>
                      <a:t>21</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E292-4ECC-84DE-041A5680FF6B}"/>
                </c:ext>
              </c:extLst>
            </c:dLbl>
            <c:dLbl>
              <c:idx val="4"/>
              <c:tx>
                <c:rich>
                  <a:bodyPr/>
                  <a:lstStyle/>
                  <a:p>
                    <a:r>
                      <a:rPr lang="en-US"/>
                      <a:t>22</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E292-4ECC-84DE-041A5680FF6B}"/>
                </c:ext>
              </c:extLst>
            </c:dLbl>
            <c:numFmt formatCode="General\%" sourceLinked="0"/>
            <c:spPr>
              <a:noFill/>
              <a:ln>
                <a:noFill/>
              </a:ln>
              <a:effectLst/>
            </c:spPr>
            <c:txPr>
              <a:bodyPr/>
              <a:lstStyle/>
              <a:p>
                <a:pPr>
                  <a:defRPr sz="700" smtId="4294967295"/>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Sheet1!$A$2:$A$6</c:f>
              <c:numCache>
                <c:formatCode>General</c:formatCode>
                <c:ptCount val="5"/>
                <c:pt idx="0">
                  <c:v>2020</c:v>
                </c:pt>
                <c:pt idx="1">
                  <c:v>2021</c:v>
                </c:pt>
                <c:pt idx="2">
                  <c:v>2022</c:v>
                </c:pt>
                <c:pt idx="3">
                  <c:v>2023</c:v>
                </c:pt>
                <c:pt idx="4">
                  <c:v>2024</c:v>
                </c:pt>
              </c:numCache>
            </c:numRef>
          </c:cat>
          <c:val>
            <c:numRef>
              <c:f>Sheet1!$C$2:$C$6</c:f>
              <c:numCache>
                <c:formatCode>General</c:formatCode>
                <c:ptCount val="5"/>
                <c:pt idx="0">
                  <c:v>17</c:v>
                </c:pt>
                <c:pt idx="1">
                  <c:v>20</c:v>
                </c:pt>
                <c:pt idx="2">
                  <c:v>22</c:v>
                </c:pt>
                <c:pt idx="3">
                  <c:v>21</c:v>
                </c:pt>
                <c:pt idx="4">
                  <c:v>22</c:v>
                </c:pt>
              </c:numCache>
            </c:numRef>
          </c:val>
          <c:extLst>
            <c:ext xmlns:c16="http://schemas.microsoft.com/office/drawing/2014/chart" uri="{C3380CC4-5D6E-409C-BE32-E72D297353CC}">
              <c16:uniqueId val="{0000000B-E292-4ECC-84DE-041A5680FF6B}"/>
            </c:ext>
          </c:extLst>
        </c:ser>
        <c:ser>
          <c:idx val="2"/>
          <c:order val="2"/>
          <c:tx>
            <c:strRef>
              <c:f>Sheet1!$D$1</c:f>
              <c:strCache>
                <c:ptCount val="1"/>
                <c:pt idx="0">
                  <c:v>2-3 times a week</c:v>
                </c:pt>
              </c:strCache>
            </c:strRef>
          </c:tx>
          <c:spPr>
            <a:solidFill>
              <a:srgbClr val="047934"/>
            </a:solidFill>
          </c:spPr>
          <c:invertIfNegative val="0"/>
          <c:dLbls>
            <c:dLbl>
              <c:idx val="0"/>
              <c:tx>
                <c:rich>
                  <a:bodyPr/>
                  <a:lstStyle/>
                  <a:p>
                    <a:r>
                      <a:rPr lang="en-US"/>
                      <a:t>28</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E292-4ECC-84DE-041A5680FF6B}"/>
                </c:ext>
              </c:extLst>
            </c:dLbl>
            <c:dLbl>
              <c:idx val="1"/>
              <c:tx>
                <c:rich>
                  <a:bodyPr/>
                  <a:lstStyle/>
                  <a:p>
                    <a:r>
                      <a:rPr lang="en-US"/>
                      <a:t>28</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E292-4ECC-84DE-041A5680FF6B}"/>
                </c:ext>
              </c:extLst>
            </c:dLbl>
            <c:dLbl>
              <c:idx val="2"/>
              <c:tx>
                <c:rich>
                  <a:bodyPr/>
                  <a:lstStyle/>
                  <a:p>
                    <a:r>
                      <a:rPr lang="en-US"/>
                      <a:t>29</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E292-4ECC-84DE-041A5680FF6B}"/>
                </c:ext>
              </c:extLst>
            </c:dLbl>
            <c:dLbl>
              <c:idx val="3"/>
              <c:tx>
                <c:rich>
                  <a:bodyPr/>
                  <a:lstStyle/>
                  <a:p>
                    <a:r>
                      <a:rPr lang="en-US"/>
                      <a:t>27</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E292-4ECC-84DE-041A5680FF6B}"/>
                </c:ext>
              </c:extLst>
            </c:dLbl>
            <c:dLbl>
              <c:idx val="4"/>
              <c:tx>
                <c:rich>
                  <a:bodyPr/>
                  <a:lstStyle/>
                  <a:p>
                    <a:r>
                      <a:rPr lang="en-US"/>
                      <a:t>29</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E292-4ECC-84DE-041A5680FF6B}"/>
                </c:ext>
              </c:extLst>
            </c:dLbl>
            <c:numFmt formatCode="General\%" sourceLinked="0"/>
            <c:spPr>
              <a:noFill/>
              <a:ln>
                <a:noFill/>
              </a:ln>
              <a:effectLst/>
            </c:spPr>
            <c:txPr>
              <a:bodyPr/>
              <a:lstStyle/>
              <a:p>
                <a:pPr>
                  <a:defRPr sz="700" smtId="4294967295"/>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Sheet1!$A$2:$A$6</c:f>
              <c:numCache>
                <c:formatCode>General</c:formatCode>
                <c:ptCount val="5"/>
                <c:pt idx="0">
                  <c:v>2020</c:v>
                </c:pt>
                <c:pt idx="1">
                  <c:v>2021</c:v>
                </c:pt>
                <c:pt idx="2">
                  <c:v>2022</c:v>
                </c:pt>
                <c:pt idx="3">
                  <c:v>2023</c:v>
                </c:pt>
                <c:pt idx="4">
                  <c:v>2024</c:v>
                </c:pt>
              </c:numCache>
            </c:numRef>
          </c:cat>
          <c:val>
            <c:numRef>
              <c:f>Sheet1!$D$2:$D$6</c:f>
              <c:numCache>
                <c:formatCode>General</c:formatCode>
                <c:ptCount val="5"/>
                <c:pt idx="0">
                  <c:v>28</c:v>
                </c:pt>
                <c:pt idx="1">
                  <c:v>28</c:v>
                </c:pt>
                <c:pt idx="2">
                  <c:v>29</c:v>
                </c:pt>
                <c:pt idx="3">
                  <c:v>27</c:v>
                </c:pt>
                <c:pt idx="4">
                  <c:v>29</c:v>
                </c:pt>
              </c:numCache>
            </c:numRef>
          </c:val>
          <c:extLst>
            <c:ext xmlns:c16="http://schemas.microsoft.com/office/drawing/2014/chart" uri="{C3380CC4-5D6E-409C-BE32-E72D297353CC}">
              <c16:uniqueId val="{00000011-E292-4ECC-84DE-041A5680FF6B}"/>
            </c:ext>
          </c:extLst>
        </c:ser>
        <c:ser>
          <c:idx val="3"/>
          <c:order val="3"/>
          <c:tx>
            <c:strRef>
              <c:f>Sheet1!$E$1</c:f>
              <c:strCache>
                <c:ptCount val="1"/>
                <c:pt idx="0">
                  <c:v>Once a week</c:v>
                </c:pt>
              </c:strCache>
            </c:strRef>
          </c:tx>
          <c:spPr>
            <a:solidFill>
              <a:srgbClr val="DE2A4B"/>
            </a:solidFill>
          </c:spPr>
          <c:invertIfNegative val="0"/>
          <c:dLbls>
            <c:dLbl>
              <c:idx val="0"/>
              <c:tx>
                <c:rich>
                  <a:bodyPr/>
                  <a:lstStyle/>
                  <a:p>
                    <a:r>
                      <a:rPr lang="en-US"/>
                      <a:t>17</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E292-4ECC-84DE-041A5680FF6B}"/>
                </c:ext>
              </c:extLst>
            </c:dLbl>
            <c:dLbl>
              <c:idx val="1"/>
              <c:tx>
                <c:rich>
                  <a:bodyPr/>
                  <a:lstStyle/>
                  <a:p>
                    <a:r>
                      <a:rPr lang="en-US"/>
                      <a:t>16</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E292-4ECC-84DE-041A5680FF6B}"/>
                </c:ext>
              </c:extLst>
            </c:dLbl>
            <c:dLbl>
              <c:idx val="2"/>
              <c:tx>
                <c:rich>
                  <a:bodyPr/>
                  <a:lstStyle/>
                  <a:p>
                    <a:r>
                      <a:rPr lang="en-US"/>
                      <a:t>14</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E292-4ECC-84DE-041A5680FF6B}"/>
                </c:ext>
              </c:extLst>
            </c:dLbl>
            <c:dLbl>
              <c:idx val="3"/>
              <c:tx>
                <c:rich>
                  <a:bodyPr/>
                  <a:lstStyle/>
                  <a:p>
                    <a:r>
                      <a:rPr lang="en-US"/>
                      <a:t>17</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E292-4ECC-84DE-041A5680FF6B}"/>
                </c:ext>
              </c:extLst>
            </c:dLbl>
            <c:dLbl>
              <c:idx val="4"/>
              <c:tx>
                <c:rich>
                  <a:bodyPr/>
                  <a:lstStyle/>
                  <a:p>
                    <a:r>
                      <a:rPr lang="en-US"/>
                      <a:t>14</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E292-4ECC-84DE-041A5680FF6B}"/>
                </c:ext>
              </c:extLst>
            </c:dLbl>
            <c:numFmt formatCode="General\%" sourceLinked="0"/>
            <c:spPr>
              <a:noFill/>
              <a:ln>
                <a:noFill/>
              </a:ln>
              <a:effectLst/>
            </c:spPr>
            <c:txPr>
              <a:bodyPr/>
              <a:lstStyle/>
              <a:p>
                <a:pPr>
                  <a:defRPr sz="700" smtId="4294967295"/>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Sheet1!$A$2:$A$6</c:f>
              <c:numCache>
                <c:formatCode>General</c:formatCode>
                <c:ptCount val="5"/>
                <c:pt idx="0">
                  <c:v>2020</c:v>
                </c:pt>
                <c:pt idx="1">
                  <c:v>2021</c:v>
                </c:pt>
                <c:pt idx="2">
                  <c:v>2022</c:v>
                </c:pt>
                <c:pt idx="3">
                  <c:v>2023</c:v>
                </c:pt>
                <c:pt idx="4">
                  <c:v>2024</c:v>
                </c:pt>
              </c:numCache>
            </c:numRef>
          </c:cat>
          <c:val>
            <c:numRef>
              <c:f>Sheet1!$E$2:$E$6</c:f>
              <c:numCache>
                <c:formatCode>General</c:formatCode>
                <c:ptCount val="5"/>
                <c:pt idx="0">
                  <c:v>17</c:v>
                </c:pt>
                <c:pt idx="1">
                  <c:v>16</c:v>
                </c:pt>
                <c:pt idx="2">
                  <c:v>14</c:v>
                </c:pt>
                <c:pt idx="3">
                  <c:v>17</c:v>
                </c:pt>
                <c:pt idx="4">
                  <c:v>14</c:v>
                </c:pt>
              </c:numCache>
            </c:numRef>
          </c:val>
          <c:extLst>
            <c:ext xmlns:c16="http://schemas.microsoft.com/office/drawing/2014/chart" uri="{C3380CC4-5D6E-409C-BE32-E72D297353CC}">
              <c16:uniqueId val="{00000017-E292-4ECC-84DE-041A5680FF6B}"/>
            </c:ext>
          </c:extLst>
        </c:ser>
        <c:ser>
          <c:idx val="4"/>
          <c:order val="4"/>
          <c:tx>
            <c:strRef>
              <c:f>Sheet1!$F$1</c:f>
              <c:strCache>
                <c:ptCount val="1"/>
                <c:pt idx="0">
                  <c:v>Once every 2 weeks or less</c:v>
                </c:pt>
              </c:strCache>
            </c:strRef>
          </c:tx>
          <c:spPr>
            <a:solidFill>
              <a:srgbClr val="F8971D"/>
            </a:solidFill>
          </c:spPr>
          <c:invertIfNegative val="0"/>
          <c:dLbls>
            <c:dLbl>
              <c:idx val="0"/>
              <c:tx>
                <c:rich>
                  <a:bodyPr/>
                  <a:lstStyle/>
                  <a:p>
                    <a:r>
                      <a:rPr lang="en-US"/>
                      <a:t>15</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E292-4ECC-84DE-041A5680FF6B}"/>
                </c:ext>
              </c:extLst>
            </c:dLbl>
            <c:dLbl>
              <c:idx val="1"/>
              <c:tx>
                <c:rich>
                  <a:bodyPr/>
                  <a:lstStyle/>
                  <a:p>
                    <a:r>
                      <a:rPr lang="en-US"/>
                      <a:t>12</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E292-4ECC-84DE-041A5680FF6B}"/>
                </c:ext>
              </c:extLst>
            </c:dLbl>
            <c:dLbl>
              <c:idx val="2"/>
              <c:tx>
                <c:rich>
                  <a:bodyPr/>
                  <a:lstStyle/>
                  <a:p>
                    <a:r>
                      <a:rPr lang="en-US"/>
                      <a:t>13</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E292-4ECC-84DE-041A5680FF6B}"/>
                </c:ext>
              </c:extLst>
            </c:dLbl>
            <c:dLbl>
              <c:idx val="3"/>
              <c:tx>
                <c:rich>
                  <a:bodyPr/>
                  <a:lstStyle/>
                  <a:p>
                    <a:r>
                      <a:rPr lang="en-US"/>
                      <a:t>15</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E292-4ECC-84DE-041A5680FF6B}"/>
                </c:ext>
              </c:extLst>
            </c:dLbl>
            <c:dLbl>
              <c:idx val="4"/>
              <c:tx>
                <c:rich>
                  <a:bodyPr/>
                  <a:lstStyle/>
                  <a:p>
                    <a:r>
                      <a:rPr lang="en-US"/>
                      <a:t>13</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E292-4ECC-84DE-041A5680FF6B}"/>
                </c:ext>
              </c:extLst>
            </c:dLbl>
            <c:numFmt formatCode="General\%" sourceLinked="0"/>
            <c:spPr>
              <a:noFill/>
              <a:ln>
                <a:noFill/>
              </a:ln>
              <a:effectLst/>
            </c:spPr>
            <c:txPr>
              <a:bodyPr/>
              <a:lstStyle/>
              <a:p>
                <a:pPr>
                  <a:defRPr sz="700" smtId="4294967295"/>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Sheet1!$A$2:$A$6</c:f>
              <c:numCache>
                <c:formatCode>General</c:formatCode>
                <c:ptCount val="5"/>
                <c:pt idx="0">
                  <c:v>2020</c:v>
                </c:pt>
                <c:pt idx="1">
                  <c:v>2021</c:v>
                </c:pt>
                <c:pt idx="2">
                  <c:v>2022</c:v>
                </c:pt>
                <c:pt idx="3">
                  <c:v>2023</c:v>
                </c:pt>
                <c:pt idx="4">
                  <c:v>2024</c:v>
                </c:pt>
              </c:numCache>
            </c:numRef>
          </c:cat>
          <c:val>
            <c:numRef>
              <c:f>Sheet1!$F$2:$F$6</c:f>
              <c:numCache>
                <c:formatCode>General</c:formatCode>
                <c:ptCount val="5"/>
                <c:pt idx="0">
                  <c:v>15</c:v>
                </c:pt>
                <c:pt idx="1">
                  <c:v>12</c:v>
                </c:pt>
                <c:pt idx="2">
                  <c:v>13</c:v>
                </c:pt>
                <c:pt idx="3">
                  <c:v>15</c:v>
                </c:pt>
                <c:pt idx="4">
                  <c:v>13</c:v>
                </c:pt>
              </c:numCache>
            </c:numRef>
          </c:val>
          <c:extLst>
            <c:ext xmlns:c16="http://schemas.microsoft.com/office/drawing/2014/chart" uri="{C3380CC4-5D6E-409C-BE32-E72D297353CC}">
              <c16:uniqueId val="{0000001D-E292-4ECC-84DE-041A5680FF6B}"/>
            </c:ext>
          </c:extLst>
        </c:ser>
        <c:ser>
          <c:idx val="5"/>
          <c:order val="5"/>
          <c:tx>
            <c:strRef>
              <c:f>Sheet1!$G$1</c:f>
              <c:strCache>
                <c:ptCount val="1"/>
                <c:pt idx="0">
                  <c:v>I have not eaten any chocolate in the last 3 months</c:v>
                </c:pt>
              </c:strCache>
            </c:strRef>
          </c:tx>
          <c:spPr>
            <a:solidFill>
              <a:srgbClr val="EE5BAA"/>
            </a:solidFill>
          </c:spPr>
          <c:invertIfNegative val="0"/>
          <c:dLbls>
            <c:dLbl>
              <c:idx val="0"/>
              <c:tx>
                <c:rich>
                  <a:bodyPr/>
                  <a:lstStyle/>
                  <a:p>
                    <a:r>
                      <a:rPr lang="en-US"/>
                      <a:t>8</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E292-4ECC-84DE-041A5680FF6B}"/>
                </c:ext>
              </c:extLst>
            </c:dLbl>
            <c:dLbl>
              <c:idx val="1"/>
              <c:tx>
                <c:rich>
                  <a:bodyPr/>
                  <a:lstStyle/>
                  <a:p>
                    <a:r>
                      <a:rPr lang="en-US"/>
                      <a:t>7</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E292-4ECC-84DE-041A5680FF6B}"/>
                </c:ext>
              </c:extLst>
            </c:dLbl>
            <c:dLbl>
              <c:idx val="2"/>
              <c:tx>
                <c:rich>
                  <a:bodyPr/>
                  <a:lstStyle/>
                  <a:p>
                    <a:r>
                      <a:rPr lang="en-US"/>
                      <a:t>5</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E292-4ECC-84DE-041A5680FF6B}"/>
                </c:ext>
              </c:extLst>
            </c:dLbl>
            <c:dLbl>
              <c:idx val="3"/>
              <c:tx>
                <c:rich>
                  <a:bodyPr/>
                  <a:lstStyle/>
                  <a:p>
                    <a:r>
                      <a:rPr lang="en-US"/>
                      <a:t>5</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E292-4ECC-84DE-041A5680FF6B}"/>
                </c:ext>
              </c:extLst>
            </c:dLbl>
            <c:dLbl>
              <c:idx val="4"/>
              <c:tx>
                <c:rich>
                  <a:bodyPr/>
                  <a:lstStyle/>
                  <a:p>
                    <a:r>
                      <a:rPr lang="en-US"/>
                      <a:t>5</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E292-4ECC-84DE-041A5680FF6B}"/>
                </c:ext>
              </c:extLst>
            </c:dLbl>
            <c:numFmt formatCode="General\%" sourceLinked="0"/>
            <c:spPr>
              <a:noFill/>
              <a:ln>
                <a:noFill/>
              </a:ln>
              <a:effectLst/>
            </c:spPr>
            <c:txPr>
              <a:bodyPr/>
              <a:lstStyle/>
              <a:p>
                <a:pPr>
                  <a:defRPr sz="700" smtId="4294967295"/>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Sheet1!$A$2:$A$6</c:f>
              <c:numCache>
                <c:formatCode>General</c:formatCode>
                <c:ptCount val="5"/>
                <c:pt idx="0">
                  <c:v>2020</c:v>
                </c:pt>
                <c:pt idx="1">
                  <c:v>2021</c:v>
                </c:pt>
                <c:pt idx="2">
                  <c:v>2022</c:v>
                </c:pt>
                <c:pt idx="3">
                  <c:v>2023</c:v>
                </c:pt>
                <c:pt idx="4">
                  <c:v>2024</c:v>
                </c:pt>
              </c:numCache>
            </c:numRef>
          </c:cat>
          <c:val>
            <c:numRef>
              <c:f>Sheet1!$G$2:$G$6</c:f>
              <c:numCache>
                <c:formatCode>General</c:formatCode>
                <c:ptCount val="5"/>
                <c:pt idx="0">
                  <c:v>8</c:v>
                </c:pt>
                <c:pt idx="1">
                  <c:v>7</c:v>
                </c:pt>
                <c:pt idx="2">
                  <c:v>5</c:v>
                </c:pt>
                <c:pt idx="3">
                  <c:v>5</c:v>
                </c:pt>
                <c:pt idx="4">
                  <c:v>5</c:v>
                </c:pt>
              </c:numCache>
            </c:numRef>
          </c:val>
          <c:extLst>
            <c:ext xmlns:c16="http://schemas.microsoft.com/office/drawing/2014/chart" uri="{C3380CC4-5D6E-409C-BE32-E72D297353CC}">
              <c16:uniqueId val="{00000023-E292-4ECC-84DE-041A5680FF6B}"/>
            </c:ext>
          </c:extLst>
        </c:ser>
        <c:dLbls>
          <c:showLegendKey val="0"/>
          <c:showVal val="0"/>
          <c:showCatName val="0"/>
          <c:showSerName val="0"/>
          <c:showPercent val="0"/>
          <c:showBubbleSize val="0"/>
        </c:dLbls>
        <c:gapWidth val="150"/>
        <c:overlap val="100"/>
        <c:axId val="67451136"/>
        <c:axId val="66437120"/>
      </c:barChart>
      <c:catAx>
        <c:axId val="67451136"/>
        <c:scaling>
          <c:orientation val="minMax"/>
        </c:scaling>
        <c:delete val="0"/>
        <c:axPos val="b"/>
        <c:numFmt formatCode="General" sourceLinked="1"/>
        <c:majorTickMark val="out"/>
        <c:minorTickMark val="none"/>
        <c:tickLblPos val="nextTo"/>
        <c:spPr>
          <a:ln>
            <a:solidFill>
              <a:srgbClr val="848484"/>
            </a:solidFill>
          </a:ln>
        </c:spPr>
        <c:crossAx val="66437120"/>
        <c:crosses val="autoZero"/>
        <c:auto val="0"/>
        <c:lblAlgn val="ctr"/>
        <c:lblOffset val="100"/>
        <c:noMultiLvlLbl val="0"/>
      </c:catAx>
      <c:valAx>
        <c:axId val="66437120"/>
        <c:scaling>
          <c:orientation val="minMax"/>
          <c:max val="1"/>
          <c:min val="0"/>
        </c:scaling>
        <c:delete val="0"/>
        <c:axPos val="l"/>
        <c:title>
          <c:tx>
            <c:rich>
              <a:bodyPr/>
              <a:lstStyle/>
              <a:p>
                <a:pPr>
                  <a:defRPr/>
                </a:pPr>
                <a:r>
                  <a:rPr lang="en-GB" sz="800"/>
                  <a:t>% of respondents</a:t>
                </a:r>
              </a:p>
            </c:rich>
          </c:tx>
          <c:overlay val="0"/>
        </c:title>
        <c:numFmt formatCode="0%" sourceLinked="1"/>
        <c:majorTickMark val="out"/>
        <c:minorTickMark val="none"/>
        <c:tickLblPos val="nextTo"/>
        <c:spPr>
          <a:ln>
            <a:solidFill>
              <a:srgbClr val="848484"/>
            </a:solidFill>
          </a:ln>
        </c:spPr>
        <c:crossAx val="67451136"/>
        <c:crosses val="autoZero"/>
        <c:crossBetween val="between"/>
        <c:majorUnit val="0.2"/>
      </c:valAx>
    </c:plotArea>
    <c:legend>
      <c:legendPos val="r"/>
      <c:overlay val="0"/>
    </c:legend>
    <c:plotVisOnly val="1"/>
    <c:dispBlanksAs val="zero"/>
    <c:showDLblsOverMax val="1"/>
  </c:chart>
  <c:spPr>
    <a:solidFill>
      <a:srgbClr val="FFFFFF"/>
    </a:solidFill>
  </c:spPr>
  <c:txPr>
    <a:bodyPr/>
    <a:lstStyle/>
    <a:p>
      <a:pPr>
        <a:defRPr sz="800" smtId="4294967295"/>
      </a:pPr>
      <a:endParaRPr lang="en-US"/>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n-GB" sz="1000"/>
              <a:t>UK: perception of the state of the cost of living crisis in the UK, 2024</a:t>
            </a:r>
          </a:p>
        </c:rich>
      </c:tx>
      <c:overlay val="0"/>
    </c:title>
    <c:autoTitleDeleted val="0"/>
    <c:plotArea>
      <c:layout/>
      <c:barChart>
        <c:barDir val="col"/>
        <c:grouping val="clustered"/>
        <c:varyColors val="0"/>
        <c:ser>
          <c:idx val="0"/>
          <c:order val="0"/>
          <c:tx>
            <c:strRef>
              <c:f>Sheet1!$B$1</c:f>
              <c:strCache>
                <c:ptCount val="1"/>
                <c:pt idx="0">
                  <c:v>%</c:v>
                </c:pt>
              </c:strCache>
            </c:strRef>
          </c:tx>
          <c:spPr>
            <a:solidFill>
              <a:srgbClr val="5E358B"/>
            </a:solidFill>
          </c:spPr>
          <c:invertIfNegative val="0"/>
          <c:dLbls>
            <c:dLbl>
              <c:idx val="0"/>
              <c:tx>
                <c:rich>
                  <a:bodyPr/>
                  <a:lstStyle/>
                  <a:p>
                    <a:r>
                      <a:rPr lang="en-US"/>
                      <a:t>48</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51CE-4197-86B0-7898160E2440}"/>
                </c:ext>
              </c:extLst>
            </c:dLbl>
            <c:dLbl>
              <c:idx val="1"/>
              <c:tx>
                <c:rich>
                  <a:bodyPr/>
                  <a:lstStyle/>
                  <a:p>
                    <a:r>
                      <a:rPr lang="en-US"/>
                      <a:t>48</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51CE-4197-86B0-7898160E2440}"/>
                </c:ext>
              </c:extLst>
            </c:dLbl>
            <c:dLbl>
              <c:idx val="2"/>
              <c:tx>
                <c:rich>
                  <a:bodyPr/>
                  <a:lstStyle/>
                  <a:p>
                    <a:r>
                      <a:rPr lang="en-US"/>
                      <a:t>4</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51CE-4197-86B0-7898160E2440}"/>
                </c:ext>
              </c:extLst>
            </c:dLbl>
            <c:spPr>
              <a:noFill/>
              <a:ln>
                <a:noFill/>
              </a:ln>
              <a:effectLst/>
            </c:spPr>
            <c:txPr>
              <a:bodyPr/>
              <a:lstStyle/>
              <a:p>
                <a:pPr>
                  <a:defRPr sz="700" smtId="4294967295"/>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Sheet1!$A$2:$A$4</c:f>
              <c:strCache>
                <c:ptCount val="3"/>
                <c:pt idx="0">
                  <c:v>Not getting any better</c:v>
                </c:pt>
                <c:pt idx="1">
                  <c:v>Getting better but still a problem</c:v>
                </c:pt>
                <c:pt idx="2">
                  <c:v>No longer a problem</c:v>
                </c:pt>
              </c:strCache>
            </c:strRef>
          </c:cat>
          <c:val>
            <c:numRef>
              <c:f>Sheet1!$B$2:$B$4</c:f>
              <c:numCache>
                <c:formatCode>General</c:formatCode>
                <c:ptCount val="3"/>
                <c:pt idx="0">
                  <c:v>48</c:v>
                </c:pt>
                <c:pt idx="1">
                  <c:v>48</c:v>
                </c:pt>
                <c:pt idx="2">
                  <c:v>4</c:v>
                </c:pt>
              </c:numCache>
            </c:numRef>
          </c:val>
          <c:extLst>
            <c:ext xmlns:c16="http://schemas.microsoft.com/office/drawing/2014/chart" uri="{C3380CC4-5D6E-409C-BE32-E72D297353CC}">
              <c16:uniqueId val="{00000003-51CE-4197-86B0-7898160E2440}"/>
            </c:ext>
          </c:extLst>
        </c:ser>
        <c:dLbls>
          <c:showLegendKey val="0"/>
          <c:showVal val="0"/>
          <c:showCatName val="0"/>
          <c:showSerName val="0"/>
          <c:showPercent val="0"/>
          <c:showBubbleSize val="0"/>
        </c:dLbls>
        <c:gapWidth val="150"/>
        <c:axId val="67451136"/>
        <c:axId val="66437120"/>
      </c:barChart>
      <c:catAx>
        <c:axId val="67451136"/>
        <c:scaling>
          <c:orientation val="minMax"/>
        </c:scaling>
        <c:delete val="0"/>
        <c:axPos val="b"/>
        <c:numFmt formatCode="General" sourceLinked="1"/>
        <c:majorTickMark val="out"/>
        <c:minorTickMark val="none"/>
        <c:tickLblPos val="nextTo"/>
        <c:spPr>
          <a:ln>
            <a:solidFill>
              <a:srgbClr val="848484"/>
            </a:solidFill>
          </a:ln>
        </c:spPr>
        <c:crossAx val="66437120"/>
        <c:crosses val="autoZero"/>
        <c:auto val="0"/>
        <c:lblAlgn val="ctr"/>
        <c:lblOffset val="100"/>
        <c:noMultiLvlLbl val="0"/>
      </c:catAx>
      <c:valAx>
        <c:axId val="66437120"/>
        <c:scaling>
          <c:orientation val="minMax"/>
          <c:max val="70"/>
          <c:min val="0"/>
        </c:scaling>
        <c:delete val="0"/>
        <c:axPos val="l"/>
        <c:title>
          <c:tx>
            <c:rich>
              <a:bodyPr/>
              <a:lstStyle/>
              <a:p>
                <a:pPr>
                  <a:defRPr/>
                </a:pPr>
                <a:r>
                  <a:rPr lang="en-GB" sz="800"/>
                  <a:t>% of consumers</a:t>
                </a:r>
              </a:p>
            </c:rich>
          </c:tx>
          <c:overlay val="0"/>
        </c:title>
        <c:numFmt formatCode="General" sourceLinked="1"/>
        <c:majorTickMark val="out"/>
        <c:minorTickMark val="none"/>
        <c:tickLblPos val="nextTo"/>
        <c:spPr>
          <a:ln>
            <a:solidFill>
              <a:srgbClr val="848484"/>
            </a:solidFill>
          </a:ln>
        </c:spPr>
        <c:crossAx val="67451136"/>
        <c:crosses val="autoZero"/>
        <c:crossBetween val="between"/>
        <c:majorUnit val="20"/>
      </c:valAx>
    </c:plotArea>
    <c:plotVisOnly val="1"/>
    <c:dispBlanksAs val="zero"/>
    <c:showDLblsOverMax val="1"/>
  </c:chart>
  <c:spPr>
    <a:solidFill>
      <a:srgbClr val="FFFFFF"/>
    </a:solidFill>
  </c:spPr>
  <c:txPr>
    <a:bodyPr/>
    <a:lstStyle/>
    <a:p>
      <a:pPr>
        <a:defRPr sz="800" smtId="4294967295"/>
      </a:pPr>
      <a:endParaRPr lang="en-US"/>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n-GB" sz="1000"/>
              <a:t>UK: retail value sales of chocolate, by segment, 2022-24</a:t>
            </a:r>
          </a:p>
        </c:rich>
      </c:tx>
      <c:overlay val="0"/>
    </c:title>
    <c:autoTitleDeleted val="0"/>
    <c:plotArea>
      <c:layout/>
      <c:barChart>
        <c:barDir val="col"/>
        <c:grouping val="clustered"/>
        <c:varyColors val="0"/>
        <c:ser>
          <c:idx val="0"/>
          <c:order val="0"/>
          <c:tx>
            <c:strRef>
              <c:f>Sheet1!$B$1</c:f>
              <c:strCache>
                <c:ptCount val="1"/>
                <c:pt idx="0">
                  <c:v>2022</c:v>
                </c:pt>
              </c:strCache>
            </c:strRef>
          </c:tx>
          <c:spPr>
            <a:solidFill>
              <a:srgbClr val="5E358B"/>
            </a:solidFill>
          </c:spPr>
          <c:invertIfNegative val="0"/>
          <c:dLbls>
            <c:dLbl>
              <c:idx val="0"/>
              <c:tx>
                <c:rich>
                  <a:bodyPr/>
                  <a:lstStyle/>
                  <a:p>
                    <a:r>
                      <a:rPr lang="en-US"/>
                      <a:t>3.78</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28A2-4260-860D-8A3EFAA8030A}"/>
                </c:ext>
              </c:extLst>
            </c:dLbl>
            <c:dLbl>
              <c:idx val="1"/>
              <c:tx>
                <c:rich>
                  <a:bodyPr/>
                  <a:lstStyle/>
                  <a:p>
                    <a:r>
                      <a:rPr lang="en-US"/>
                      <a:t>1.43</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28A2-4260-860D-8A3EFAA8030A}"/>
                </c:ext>
              </c:extLst>
            </c:dLbl>
            <c:dLbl>
              <c:idx val="2"/>
              <c:tx>
                <c:rich>
                  <a:bodyPr/>
                  <a:lstStyle/>
                  <a:p>
                    <a:r>
                      <a:rPr lang="en-US"/>
                      <a:t>0.97</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28A2-4260-860D-8A3EFAA8030A}"/>
                </c:ext>
              </c:extLst>
            </c:dLbl>
            <c:spPr>
              <a:noFill/>
              <a:ln>
                <a:noFill/>
              </a:ln>
              <a:effectLst/>
            </c:spPr>
            <c:txPr>
              <a:bodyPr/>
              <a:lstStyle/>
              <a:p>
                <a:pPr>
                  <a:defRPr sz="700" smtId="4294967295"/>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Sheet1!$A$2:$A$4</c:f>
              <c:strCache>
                <c:ptCount val="3"/>
                <c:pt idx="0">
                  <c:v>Everyday</c:v>
                </c:pt>
                <c:pt idx="1">
                  <c:v>Occasions</c:v>
                </c:pt>
                <c:pt idx="2">
                  <c:v>Seasonal</c:v>
                </c:pt>
              </c:strCache>
            </c:strRef>
          </c:cat>
          <c:val>
            <c:numRef>
              <c:f>Sheet1!$B$2:$B$4</c:f>
              <c:numCache>
                <c:formatCode>General</c:formatCode>
                <c:ptCount val="3"/>
                <c:pt idx="0">
                  <c:v>3.78</c:v>
                </c:pt>
                <c:pt idx="1">
                  <c:v>1.43</c:v>
                </c:pt>
                <c:pt idx="2">
                  <c:v>0.97</c:v>
                </c:pt>
              </c:numCache>
            </c:numRef>
          </c:val>
          <c:extLst>
            <c:ext xmlns:c16="http://schemas.microsoft.com/office/drawing/2014/chart" uri="{C3380CC4-5D6E-409C-BE32-E72D297353CC}">
              <c16:uniqueId val="{00000003-28A2-4260-860D-8A3EFAA8030A}"/>
            </c:ext>
          </c:extLst>
        </c:ser>
        <c:ser>
          <c:idx val="1"/>
          <c:order val="1"/>
          <c:tx>
            <c:strRef>
              <c:f>Sheet1!$C$1</c:f>
              <c:strCache>
                <c:ptCount val="1"/>
                <c:pt idx="0">
                  <c:v>2023</c:v>
                </c:pt>
              </c:strCache>
            </c:strRef>
          </c:tx>
          <c:spPr>
            <a:solidFill>
              <a:srgbClr val="31A9DF"/>
            </a:solidFill>
          </c:spPr>
          <c:invertIfNegative val="0"/>
          <c:dLbls>
            <c:dLbl>
              <c:idx val="0"/>
              <c:tx>
                <c:rich>
                  <a:bodyPr/>
                  <a:lstStyle/>
                  <a:p>
                    <a:r>
                      <a:rPr lang="en-US"/>
                      <a:t>4.36</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28A2-4260-860D-8A3EFAA8030A}"/>
                </c:ext>
              </c:extLst>
            </c:dLbl>
            <c:dLbl>
              <c:idx val="1"/>
              <c:tx>
                <c:rich>
                  <a:bodyPr/>
                  <a:lstStyle/>
                  <a:p>
                    <a:r>
                      <a:rPr lang="en-US"/>
                      <a:t>1.56</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28A2-4260-860D-8A3EFAA8030A}"/>
                </c:ext>
              </c:extLst>
            </c:dLbl>
            <c:dLbl>
              <c:idx val="2"/>
              <c:tx>
                <c:rich>
                  <a:bodyPr/>
                  <a:lstStyle/>
                  <a:p>
                    <a:r>
                      <a:rPr lang="en-US"/>
                      <a:t>1.06</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28A2-4260-860D-8A3EFAA8030A}"/>
                </c:ext>
              </c:extLst>
            </c:dLbl>
            <c:spPr>
              <a:noFill/>
              <a:ln>
                <a:noFill/>
              </a:ln>
              <a:effectLst/>
            </c:spPr>
            <c:txPr>
              <a:bodyPr/>
              <a:lstStyle/>
              <a:p>
                <a:pPr>
                  <a:defRPr sz="700" smtId="4294967295"/>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Sheet1!$A$2:$A$4</c:f>
              <c:strCache>
                <c:ptCount val="3"/>
                <c:pt idx="0">
                  <c:v>Everyday</c:v>
                </c:pt>
                <c:pt idx="1">
                  <c:v>Occasions</c:v>
                </c:pt>
                <c:pt idx="2">
                  <c:v>Seasonal</c:v>
                </c:pt>
              </c:strCache>
            </c:strRef>
          </c:cat>
          <c:val>
            <c:numRef>
              <c:f>Sheet1!$C$2:$C$4</c:f>
              <c:numCache>
                <c:formatCode>General</c:formatCode>
                <c:ptCount val="3"/>
                <c:pt idx="0">
                  <c:v>4.3600000000000003</c:v>
                </c:pt>
                <c:pt idx="1">
                  <c:v>1.56</c:v>
                </c:pt>
                <c:pt idx="2">
                  <c:v>1.06</c:v>
                </c:pt>
              </c:numCache>
            </c:numRef>
          </c:val>
          <c:extLst>
            <c:ext xmlns:c16="http://schemas.microsoft.com/office/drawing/2014/chart" uri="{C3380CC4-5D6E-409C-BE32-E72D297353CC}">
              <c16:uniqueId val="{00000007-28A2-4260-860D-8A3EFAA8030A}"/>
            </c:ext>
          </c:extLst>
        </c:ser>
        <c:ser>
          <c:idx val="2"/>
          <c:order val="2"/>
          <c:tx>
            <c:strRef>
              <c:f>Sheet1!$D$1</c:f>
              <c:strCache>
                <c:ptCount val="1"/>
                <c:pt idx="0">
                  <c:v>2024 (est)</c:v>
                </c:pt>
              </c:strCache>
            </c:strRef>
          </c:tx>
          <c:spPr>
            <a:solidFill>
              <a:srgbClr val="047934"/>
            </a:solidFill>
          </c:spPr>
          <c:invertIfNegative val="0"/>
          <c:dLbls>
            <c:dLbl>
              <c:idx val="0"/>
              <c:tx>
                <c:rich>
                  <a:bodyPr/>
                  <a:lstStyle/>
                  <a:p>
                    <a:r>
                      <a:rPr lang="en-US"/>
                      <a:t>4.52</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28A2-4260-860D-8A3EFAA8030A}"/>
                </c:ext>
              </c:extLst>
            </c:dLbl>
            <c:dLbl>
              <c:idx val="1"/>
              <c:tx>
                <c:rich>
                  <a:bodyPr/>
                  <a:lstStyle/>
                  <a:p>
                    <a:r>
                      <a:rPr lang="en-US"/>
                      <a:t>1.64</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28A2-4260-860D-8A3EFAA8030A}"/>
                </c:ext>
              </c:extLst>
            </c:dLbl>
            <c:dLbl>
              <c:idx val="2"/>
              <c:tx>
                <c:rich>
                  <a:bodyPr/>
                  <a:lstStyle/>
                  <a:p>
                    <a:r>
                      <a:rPr lang="en-US"/>
                      <a:t>1.22</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28A2-4260-860D-8A3EFAA8030A}"/>
                </c:ext>
              </c:extLst>
            </c:dLbl>
            <c:spPr>
              <a:noFill/>
              <a:ln>
                <a:noFill/>
              </a:ln>
              <a:effectLst/>
            </c:spPr>
            <c:txPr>
              <a:bodyPr/>
              <a:lstStyle/>
              <a:p>
                <a:pPr>
                  <a:defRPr sz="700" smtId="4294967295"/>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Sheet1!$A$2:$A$4</c:f>
              <c:strCache>
                <c:ptCount val="3"/>
                <c:pt idx="0">
                  <c:v>Everyday</c:v>
                </c:pt>
                <c:pt idx="1">
                  <c:v>Occasions</c:v>
                </c:pt>
                <c:pt idx="2">
                  <c:v>Seasonal</c:v>
                </c:pt>
              </c:strCache>
            </c:strRef>
          </c:cat>
          <c:val>
            <c:numRef>
              <c:f>Sheet1!$D$2:$D$4</c:f>
              <c:numCache>
                <c:formatCode>General</c:formatCode>
                <c:ptCount val="3"/>
                <c:pt idx="0">
                  <c:v>4.5199999999999996</c:v>
                </c:pt>
                <c:pt idx="1">
                  <c:v>1.64</c:v>
                </c:pt>
                <c:pt idx="2">
                  <c:v>1.22</c:v>
                </c:pt>
              </c:numCache>
            </c:numRef>
          </c:val>
          <c:extLst>
            <c:ext xmlns:c16="http://schemas.microsoft.com/office/drawing/2014/chart" uri="{C3380CC4-5D6E-409C-BE32-E72D297353CC}">
              <c16:uniqueId val="{0000000B-28A2-4260-860D-8A3EFAA8030A}"/>
            </c:ext>
          </c:extLst>
        </c:ser>
        <c:dLbls>
          <c:showLegendKey val="0"/>
          <c:showVal val="0"/>
          <c:showCatName val="0"/>
          <c:showSerName val="0"/>
          <c:showPercent val="0"/>
          <c:showBubbleSize val="0"/>
        </c:dLbls>
        <c:gapWidth val="150"/>
        <c:axId val="67451136"/>
        <c:axId val="66437120"/>
      </c:barChart>
      <c:catAx>
        <c:axId val="67451136"/>
        <c:scaling>
          <c:orientation val="minMax"/>
        </c:scaling>
        <c:delete val="0"/>
        <c:axPos val="b"/>
        <c:numFmt formatCode="General" sourceLinked="1"/>
        <c:majorTickMark val="out"/>
        <c:minorTickMark val="none"/>
        <c:tickLblPos val="nextTo"/>
        <c:spPr>
          <a:ln>
            <a:solidFill>
              <a:srgbClr val="848484"/>
            </a:solidFill>
          </a:ln>
        </c:spPr>
        <c:crossAx val="66437120"/>
        <c:crosses val="autoZero"/>
        <c:auto val="0"/>
        <c:lblAlgn val="ctr"/>
        <c:lblOffset val="100"/>
        <c:noMultiLvlLbl val="0"/>
      </c:catAx>
      <c:valAx>
        <c:axId val="66437120"/>
        <c:scaling>
          <c:orientation val="minMax"/>
          <c:max val="7"/>
          <c:min val="0"/>
        </c:scaling>
        <c:delete val="0"/>
        <c:axPos val="l"/>
        <c:title>
          <c:tx>
            <c:rich>
              <a:bodyPr/>
              <a:lstStyle/>
              <a:p>
                <a:pPr>
                  <a:defRPr/>
                </a:pPr>
                <a:r>
                  <a:rPr lang="en-GB" sz="800"/>
                  <a:t>£bn</a:t>
                </a:r>
              </a:p>
            </c:rich>
          </c:tx>
          <c:overlay val="0"/>
        </c:title>
        <c:numFmt formatCode="General" sourceLinked="1"/>
        <c:majorTickMark val="out"/>
        <c:minorTickMark val="none"/>
        <c:tickLblPos val="nextTo"/>
        <c:spPr>
          <a:ln>
            <a:solidFill>
              <a:srgbClr val="848484"/>
            </a:solidFill>
          </a:ln>
        </c:spPr>
        <c:crossAx val="67451136"/>
        <c:crosses val="autoZero"/>
        <c:crossBetween val="between"/>
        <c:majorUnit val="2"/>
      </c:valAx>
    </c:plotArea>
    <c:legend>
      <c:legendPos val="t"/>
      <c:overlay val="0"/>
    </c:legend>
    <c:plotVisOnly val="1"/>
    <c:dispBlanksAs val="zero"/>
    <c:showDLblsOverMax val="1"/>
  </c:chart>
  <c:spPr>
    <a:solidFill>
      <a:srgbClr val="FFFFFF"/>
    </a:solidFill>
  </c:spPr>
  <c:txPr>
    <a:bodyPr/>
    <a:lstStyle/>
    <a:p>
      <a:pPr>
        <a:defRPr sz="800" smtId="4294967295"/>
      </a:pPr>
      <a:endParaRPr lang="en-US"/>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n-GB" sz="1000"/>
              <a:t>UK: population, % of total by age, 2004-44</a:t>
            </a:r>
          </a:p>
        </c:rich>
      </c:tx>
      <c:overlay val="0"/>
    </c:title>
    <c:autoTitleDeleted val="0"/>
    <c:plotArea>
      <c:layout/>
      <c:barChart>
        <c:barDir val="col"/>
        <c:grouping val="stacked"/>
        <c:varyColors val="0"/>
        <c:ser>
          <c:idx val="0"/>
          <c:order val="0"/>
          <c:tx>
            <c:strRef>
              <c:f>Sheet1!$B$1</c:f>
              <c:strCache>
                <c:ptCount val="1"/>
                <c:pt idx="0">
                  <c:v>0-24</c:v>
                </c:pt>
              </c:strCache>
            </c:strRef>
          </c:tx>
          <c:spPr>
            <a:solidFill>
              <a:srgbClr val="5E358B"/>
            </a:solidFill>
          </c:spPr>
          <c:invertIfNegative val="0"/>
          <c:dLbls>
            <c:dLbl>
              <c:idx val="0"/>
              <c:tx>
                <c:rich>
                  <a:bodyPr/>
                  <a:lstStyle/>
                  <a:p>
                    <a:r>
                      <a:rPr lang="en-US"/>
                      <a:t>31</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6954-46F8-9076-670EB54E5083}"/>
                </c:ext>
              </c:extLst>
            </c:dLbl>
            <c:dLbl>
              <c:idx val="1"/>
              <c:tx>
                <c:rich>
                  <a:bodyPr/>
                  <a:lstStyle/>
                  <a:p>
                    <a:r>
                      <a:rPr lang="en-US"/>
                      <a:t>29</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6954-46F8-9076-670EB54E5083}"/>
                </c:ext>
              </c:extLst>
            </c:dLbl>
            <c:dLbl>
              <c:idx val="2"/>
              <c:tx>
                <c:rich>
                  <a:bodyPr/>
                  <a:lstStyle/>
                  <a:p>
                    <a:r>
                      <a:rPr lang="en-US"/>
                      <a:t>26</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6954-46F8-9076-670EB54E5083}"/>
                </c:ext>
              </c:extLst>
            </c:dLbl>
            <c:spPr>
              <a:noFill/>
              <a:ln>
                <a:noFill/>
              </a:ln>
              <a:effectLst/>
            </c:spPr>
            <c:txPr>
              <a:bodyPr/>
              <a:lstStyle/>
              <a:p>
                <a:pPr>
                  <a:defRPr sz="700" smtId="4294967295"/>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Sheet1!$A$2:$A$4</c:f>
              <c:numCache>
                <c:formatCode>General</c:formatCode>
                <c:ptCount val="3"/>
                <c:pt idx="0">
                  <c:v>2004</c:v>
                </c:pt>
                <c:pt idx="1">
                  <c:v>2024</c:v>
                </c:pt>
                <c:pt idx="2">
                  <c:v>2044</c:v>
                </c:pt>
              </c:numCache>
            </c:numRef>
          </c:cat>
          <c:val>
            <c:numRef>
              <c:f>Sheet1!$B$2:$B$4</c:f>
              <c:numCache>
                <c:formatCode>General</c:formatCode>
                <c:ptCount val="3"/>
                <c:pt idx="0">
                  <c:v>31</c:v>
                </c:pt>
                <c:pt idx="1">
                  <c:v>29</c:v>
                </c:pt>
                <c:pt idx="2">
                  <c:v>26</c:v>
                </c:pt>
              </c:numCache>
            </c:numRef>
          </c:val>
          <c:extLst>
            <c:ext xmlns:c16="http://schemas.microsoft.com/office/drawing/2014/chart" uri="{C3380CC4-5D6E-409C-BE32-E72D297353CC}">
              <c16:uniqueId val="{00000003-6954-46F8-9076-670EB54E5083}"/>
            </c:ext>
          </c:extLst>
        </c:ser>
        <c:ser>
          <c:idx val="1"/>
          <c:order val="1"/>
          <c:tx>
            <c:strRef>
              <c:f>Sheet1!$C$1</c:f>
              <c:strCache>
                <c:ptCount val="1"/>
                <c:pt idx="0">
                  <c:v>25-49</c:v>
                </c:pt>
              </c:strCache>
            </c:strRef>
          </c:tx>
          <c:spPr>
            <a:solidFill>
              <a:srgbClr val="31A9DF"/>
            </a:solidFill>
          </c:spPr>
          <c:invertIfNegative val="0"/>
          <c:dLbls>
            <c:dLbl>
              <c:idx val="0"/>
              <c:tx>
                <c:rich>
                  <a:bodyPr/>
                  <a:lstStyle/>
                  <a:p>
                    <a:r>
                      <a:rPr lang="en-US"/>
                      <a:t>35</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6954-46F8-9076-670EB54E5083}"/>
                </c:ext>
              </c:extLst>
            </c:dLbl>
            <c:dLbl>
              <c:idx val="1"/>
              <c:tx>
                <c:rich>
                  <a:bodyPr/>
                  <a:lstStyle/>
                  <a:p>
                    <a:r>
                      <a:rPr lang="en-US"/>
                      <a:t>33</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6954-46F8-9076-670EB54E5083}"/>
                </c:ext>
              </c:extLst>
            </c:dLbl>
            <c:dLbl>
              <c:idx val="2"/>
              <c:tx>
                <c:rich>
                  <a:bodyPr/>
                  <a:lstStyle/>
                  <a:p>
                    <a:r>
                      <a:rPr lang="en-US"/>
                      <a:t>33</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6954-46F8-9076-670EB54E5083}"/>
                </c:ext>
              </c:extLst>
            </c:dLbl>
            <c:spPr>
              <a:noFill/>
              <a:ln>
                <a:noFill/>
              </a:ln>
              <a:effectLst/>
            </c:spPr>
            <c:txPr>
              <a:bodyPr/>
              <a:lstStyle/>
              <a:p>
                <a:pPr>
                  <a:defRPr sz="700" smtId="4294967295"/>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Sheet1!$A$2:$A$4</c:f>
              <c:numCache>
                <c:formatCode>General</c:formatCode>
                <c:ptCount val="3"/>
                <c:pt idx="0">
                  <c:v>2004</c:v>
                </c:pt>
                <c:pt idx="1">
                  <c:v>2024</c:v>
                </c:pt>
                <c:pt idx="2">
                  <c:v>2044</c:v>
                </c:pt>
              </c:numCache>
            </c:numRef>
          </c:cat>
          <c:val>
            <c:numRef>
              <c:f>Sheet1!$C$2:$C$4</c:f>
              <c:numCache>
                <c:formatCode>General</c:formatCode>
                <c:ptCount val="3"/>
                <c:pt idx="0">
                  <c:v>35</c:v>
                </c:pt>
                <c:pt idx="1">
                  <c:v>33</c:v>
                </c:pt>
                <c:pt idx="2">
                  <c:v>33</c:v>
                </c:pt>
              </c:numCache>
            </c:numRef>
          </c:val>
          <c:extLst>
            <c:ext xmlns:c16="http://schemas.microsoft.com/office/drawing/2014/chart" uri="{C3380CC4-5D6E-409C-BE32-E72D297353CC}">
              <c16:uniqueId val="{00000007-6954-46F8-9076-670EB54E5083}"/>
            </c:ext>
          </c:extLst>
        </c:ser>
        <c:ser>
          <c:idx val="2"/>
          <c:order val="2"/>
          <c:tx>
            <c:strRef>
              <c:f>Sheet1!$D$1</c:f>
              <c:strCache>
                <c:ptCount val="1"/>
                <c:pt idx="0">
                  <c:v>50-74</c:v>
                </c:pt>
              </c:strCache>
            </c:strRef>
          </c:tx>
          <c:spPr>
            <a:solidFill>
              <a:srgbClr val="047934"/>
            </a:solidFill>
          </c:spPr>
          <c:invertIfNegative val="0"/>
          <c:dLbls>
            <c:dLbl>
              <c:idx val="0"/>
              <c:tx>
                <c:rich>
                  <a:bodyPr/>
                  <a:lstStyle/>
                  <a:p>
                    <a:r>
                      <a:rPr lang="en-US"/>
                      <a:t>26</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6954-46F8-9076-670EB54E5083}"/>
                </c:ext>
              </c:extLst>
            </c:dLbl>
            <c:dLbl>
              <c:idx val="1"/>
              <c:tx>
                <c:rich>
                  <a:bodyPr/>
                  <a:lstStyle/>
                  <a:p>
                    <a:r>
                      <a:rPr lang="en-US"/>
                      <a:t>29</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6954-46F8-9076-670EB54E5083}"/>
                </c:ext>
              </c:extLst>
            </c:dLbl>
            <c:dLbl>
              <c:idx val="2"/>
              <c:tx>
                <c:rich>
                  <a:bodyPr/>
                  <a:lstStyle/>
                  <a:p>
                    <a:r>
                      <a:rPr lang="en-US"/>
                      <a:t>29</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6954-46F8-9076-670EB54E5083}"/>
                </c:ext>
              </c:extLst>
            </c:dLbl>
            <c:spPr>
              <a:noFill/>
              <a:ln>
                <a:noFill/>
              </a:ln>
              <a:effectLst/>
            </c:spPr>
            <c:txPr>
              <a:bodyPr/>
              <a:lstStyle/>
              <a:p>
                <a:pPr>
                  <a:defRPr sz="700" smtId="4294967295"/>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Sheet1!$A$2:$A$4</c:f>
              <c:numCache>
                <c:formatCode>General</c:formatCode>
                <c:ptCount val="3"/>
                <c:pt idx="0">
                  <c:v>2004</c:v>
                </c:pt>
                <c:pt idx="1">
                  <c:v>2024</c:v>
                </c:pt>
                <c:pt idx="2">
                  <c:v>2044</c:v>
                </c:pt>
              </c:numCache>
            </c:numRef>
          </c:cat>
          <c:val>
            <c:numRef>
              <c:f>Sheet1!$D$2:$D$4</c:f>
              <c:numCache>
                <c:formatCode>General</c:formatCode>
                <c:ptCount val="3"/>
                <c:pt idx="0">
                  <c:v>26</c:v>
                </c:pt>
                <c:pt idx="1">
                  <c:v>29</c:v>
                </c:pt>
                <c:pt idx="2">
                  <c:v>29</c:v>
                </c:pt>
              </c:numCache>
            </c:numRef>
          </c:val>
          <c:extLst>
            <c:ext xmlns:c16="http://schemas.microsoft.com/office/drawing/2014/chart" uri="{C3380CC4-5D6E-409C-BE32-E72D297353CC}">
              <c16:uniqueId val="{0000000B-6954-46F8-9076-670EB54E5083}"/>
            </c:ext>
          </c:extLst>
        </c:ser>
        <c:ser>
          <c:idx val="3"/>
          <c:order val="3"/>
          <c:tx>
            <c:strRef>
              <c:f>Sheet1!$E$1</c:f>
              <c:strCache>
                <c:ptCount val="1"/>
                <c:pt idx="0">
                  <c:v>75+</c:v>
                </c:pt>
              </c:strCache>
            </c:strRef>
          </c:tx>
          <c:spPr>
            <a:solidFill>
              <a:srgbClr val="DE2A4B"/>
            </a:solidFill>
          </c:spPr>
          <c:invertIfNegative val="0"/>
          <c:dLbls>
            <c:dLbl>
              <c:idx val="0"/>
              <c:tx>
                <c:rich>
                  <a:bodyPr/>
                  <a:lstStyle/>
                  <a:p>
                    <a:r>
                      <a:rPr lang="en-US"/>
                      <a:t>8</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6954-46F8-9076-670EB54E5083}"/>
                </c:ext>
              </c:extLst>
            </c:dLbl>
            <c:dLbl>
              <c:idx val="1"/>
              <c:tx>
                <c:rich>
                  <a:bodyPr/>
                  <a:lstStyle/>
                  <a:p>
                    <a:r>
                      <a:rPr lang="en-US"/>
                      <a:t>9</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6954-46F8-9076-670EB54E5083}"/>
                </c:ext>
              </c:extLst>
            </c:dLbl>
            <c:dLbl>
              <c:idx val="2"/>
              <c:tx>
                <c:rich>
                  <a:bodyPr/>
                  <a:lstStyle/>
                  <a:p>
                    <a:r>
                      <a:rPr lang="en-US"/>
                      <a:t>12</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6954-46F8-9076-670EB54E5083}"/>
                </c:ext>
              </c:extLst>
            </c:dLbl>
            <c:spPr>
              <a:noFill/>
              <a:ln>
                <a:noFill/>
              </a:ln>
              <a:effectLst/>
            </c:spPr>
            <c:txPr>
              <a:bodyPr/>
              <a:lstStyle/>
              <a:p>
                <a:pPr>
                  <a:defRPr sz="700" smtId="4294967295"/>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Sheet1!$A$2:$A$4</c:f>
              <c:numCache>
                <c:formatCode>General</c:formatCode>
                <c:ptCount val="3"/>
                <c:pt idx="0">
                  <c:v>2004</c:v>
                </c:pt>
                <c:pt idx="1">
                  <c:v>2024</c:v>
                </c:pt>
                <c:pt idx="2">
                  <c:v>2044</c:v>
                </c:pt>
              </c:numCache>
            </c:numRef>
          </c:cat>
          <c:val>
            <c:numRef>
              <c:f>Sheet1!$E$2:$E$4</c:f>
              <c:numCache>
                <c:formatCode>General</c:formatCode>
                <c:ptCount val="3"/>
                <c:pt idx="0">
                  <c:v>8</c:v>
                </c:pt>
                <c:pt idx="1">
                  <c:v>9</c:v>
                </c:pt>
                <c:pt idx="2">
                  <c:v>12</c:v>
                </c:pt>
              </c:numCache>
            </c:numRef>
          </c:val>
          <c:extLst>
            <c:ext xmlns:c16="http://schemas.microsoft.com/office/drawing/2014/chart" uri="{C3380CC4-5D6E-409C-BE32-E72D297353CC}">
              <c16:uniqueId val="{0000000F-6954-46F8-9076-670EB54E5083}"/>
            </c:ext>
          </c:extLst>
        </c:ser>
        <c:dLbls>
          <c:showLegendKey val="0"/>
          <c:showVal val="0"/>
          <c:showCatName val="0"/>
          <c:showSerName val="0"/>
          <c:showPercent val="0"/>
          <c:showBubbleSize val="0"/>
        </c:dLbls>
        <c:gapWidth val="150"/>
        <c:overlap val="100"/>
        <c:axId val="67451136"/>
        <c:axId val="66437120"/>
      </c:barChart>
      <c:catAx>
        <c:axId val="67451136"/>
        <c:scaling>
          <c:orientation val="minMax"/>
        </c:scaling>
        <c:delete val="0"/>
        <c:axPos val="b"/>
        <c:numFmt formatCode="General" sourceLinked="1"/>
        <c:majorTickMark val="out"/>
        <c:minorTickMark val="none"/>
        <c:tickLblPos val="nextTo"/>
        <c:spPr>
          <a:ln>
            <a:solidFill>
              <a:srgbClr val="848484"/>
            </a:solidFill>
          </a:ln>
        </c:spPr>
        <c:crossAx val="66437120"/>
        <c:crosses val="autoZero"/>
        <c:auto val="0"/>
        <c:lblAlgn val="ctr"/>
        <c:lblOffset val="100"/>
        <c:noMultiLvlLbl val="0"/>
      </c:catAx>
      <c:valAx>
        <c:axId val="66437120"/>
        <c:scaling>
          <c:orientation val="minMax"/>
          <c:max val="100"/>
          <c:min val="0"/>
        </c:scaling>
        <c:delete val="0"/>
        <c:axPos val="l"/>
        <c:title>
          <c:tx>
            <c:rich>
              <a:bodyPr/>
              <a:lstStyle/>
              <a:p>
                <a:pPr>
                  <a:defRPr/>
                </a:pPr>
                <a:r>
                  <a:rPr lang="en-GB" sz="800"/>
                  <a:t>% of population</a:t>
                </a:r>
              </a:p>
            </c:rich>
          </c:tx>
          <c:overlay val="0"/>
        </c:title>
        <c:numFmt formatCode="General" sourceLinked="1"/>
        <c:majorTickMark val="out"/>
        <c:minorTickMark val="none"/>
        <c:tickLblPos val="nextTo"/>
        <c:spPr>
          <a:ln>
            <a:solidFill>
              <a:srgbClr val="848484"/>
            </a:solidFill>
          </a:ln>
        </c:spPr>
        <c:crossAx val="67451136"/>
        <c:crosses val="autoZero"/>
        <c:crossBetween val="between"/>
        <c:majorUnit val="20"/>
      </c:valAx>
    </c:plotArea>
    <c:legend>
      <c:legendPos val="t"/>
      <c:overlay val="0"/>
    </c:legend>
    <c:plotVisOnly val="1"/>
    <c:dispBlanksAs val="zero"/>
    <c:showDLblsOverMax val="1"/>
  </c:chart>
  <c:spPr>
    <a:solidFill>
      <a:srgbClr val="FFFFFF"/>
    </a:solidFill>
  </c:spPr>
  <c:txPr>
    <a:bodyPr/>
    <a:lstStyle/>
    <a:p>
      <a:pPr>
        <a:defRPr sz="800" smtId="4294967295"/>
      </a:pPr>
      <a:endParaRPr lang="en-US"/>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n-GB" sz="1000"/>
              <a:t>UK: frequency of eating chocolate, by age, 2024</a:t>
            </a:r>
          </a:p>
        </c:rich>
      </c:tx>
      <c:overlay val="0"/>
    </c:title>
    <c:autoTitleDeleted val="0"/>
    <c:plotArea>
      <c:layout/>
      <c:barChart>
        <c:barDir val="col"/>
        <c:grouping val="percentStacked"/>
        <c:varyColors val="0"/>
        <c:ser>
          <c:idx val="0"/>
          <c:order val="0"/>
          <c:tx>
            <c:strRef>
              <c:f>Sheet1!$B$1</c:f>
              <c:strCache>
                <c:ptCount val="1"/>
                <c:pt idx="0">
                  <c:v>Once a day or more</c:v>
                </c:pt>
              </c:strCache>
            </c:strRef>
          </c:tx>
          <c:spPr>
            <a:solidFill>
              <a:srgbClr val="5E358B"/>
            </a:solidFill>
          </c:spPr>
          <c:invertIfNegative val="0"/>
          <c:dLbls>
            <c:dLbl>
              <c:idx val="0"/>
              <c:tx>
                <c:rich>
                  <a:bodyPr/>
                  <a:lstStyle/>
                  <a:p>
                    <a:r>
                      <a:rPr lang="en-US"/>
                      <a:t>18</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BBFB-4650-A93C-C5C8C8BBCACA}"/>
                </c:ext>
              </c:extLst>
            </c:dLbl>
            <c:dLbl>
              <c:idx val="1"/>
              <c:tx>
                <c:rich>
                  <a:bodyPr/>
                  <a:lstStyle/>
                  <a:p>
                    <a:r>
                      <a:rPr lang="en-US"/>
                      <a:t>28</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BBFB-4650-A93C-C5C8C8BBCACA}"/>
                </c:ext>
              </c:extLst>
            </c:dLbl>
            <c:dLbl>
              <c:idx val="2"/>
              <c:tx>
                <c:rich>
                  <a:bodyPr/>
                  <a:lstStyle/>
                  <a:p>
                    <a:r>
                      <a:rPr lang="en-US"/>
                      <a:t>24</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BBFB-4650-A93C-C5C8C8BBCACA}"/>
                </c:ext>
              </c:extLst>
            </c:dLbl>
            <c:dLbl>
              <c:idx val="3"/>
              <c:tx>
                <c:rich>
                  <a:bodyPr/>
                  <a:lstStyle/>
                  <a:p>
                    <a:r>
                      <a:rPr lang="en-US"/>
                      <a:t>19</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BBFB-4650-A93C-C5C8C8BBCACA}"/>
                </c:ext>
              </c:extLst>
            </c:dLbl>
            <c:dLbl>
              <c:idx val="4"/>
              <c:tx>
                <c:rich>
                  <a:bodyPr/>
                  <a:lstStyle/>
                  <a:p>
                    <a:r>
                      <a:rPr lang="en-US"/>
                      <a:t>15</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BBFB-4650-A93C-C5C8C8BBCACA}"/>
                </c:ext>
              </c:extLst>
            </c:dLbl>
            <c:dLbl>
              <c:idx val="5"/>
              <c:tx>
                <c:rich>
                  <a:bodyPr/>
                  <a:lstStyle/>
                  <a:p>
                    <a:r>
                      <a:rPr lang="en-US"/>
                      <a:t>15</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BBFB-4650-A93C-C5C8C8BBCACA}"/>
                </c:ext>
              </c:extLst>
            </c:dLbl>
            <c:dLbl>
              <c:idx val="6"/>
              <c:tx>
                <c:rich>
                  <a:bodyPr/>
                  <a:lstStyle/>
                  <a:p>
                    <a:r>
                      <a:rPr lang="en-US"/>
                      <a:t>10</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BBFB-4650-A93C-C5C8C8BBCACA}"/>
                </c:ext>
              </c:extLst>
            </c:dLbl>
            <c:numFmt formatCode="General\%" sourceLinked="0"/>
            <c:spPr>
              <a:noFill/>
              <a:ln>
                <a:noFill/>
              </a:ln>
              <a:effectLst/>
            </c:spPr>
            <c:txPr>
              <a:bodyPr/>
              <a:lstStyle/>
              <a:p>
                <a:pPr>
                  <a:defRPr sz="700" smtId="4294967295"/>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Sheet1!$A$2:$A$8</c:f>
              <c:strCache>
                <c:ptCount val="7"/>
                <c:pt idx="0">
                  <c:v>All</c:v>
                </c:pt>
                <c:pt idx="1">
                  <c:v>16-24</c:v>
                </c:pt>
                <c:pt idx="2">
                  <c:v>25-34</c:v>
                </c:pt>
                <c:pt idx="3">
                  <c:v>35-44</c:v>
                </c:pt>
                <c:pt idx="4">
                  <c:v>45-54</c:v>
                </c:pt>
                <c:pt idx="5">
                  <c:v>55-64</c:v>
                </c:pt>
                <c:pt idx="6">
                  <c:v>65+</c:v>
                </c:pt>
              </c:strCache>
            </c:strRef>
          </c:cat>
          <c:val>
            <c:numRef>
              <c:f>Sheet1!$B$2:$B$8</c:f>
              <c:numCache>
                <c:formatCode>General</c:formatCode>
                <c:ptCount val="7"/>
                <c:pt idx="0">
                  <c:v>18</c:v>
                </c:pt>
                <c:pt idx="1">
                  <c:v>28</c:v>
                </c:pt>
                <c:pt idx="2">
                  <c:v>24</c:v>
                </c:pt>
                <c:pt idx="3">
                  <c:v>19</c:v>
                </c:pt>
                <c:pt idx="4">
                  <c:v>15</c:v>
                </c:pt>
                <c:pt idx="5">
                  <c:v>15</c:v>
                </c:pt>
                <c:pt idx="6">
                  <c:v>10</c:v>
                </c:pt>
              </c:numCache>
            </c:numRef>
          </c:val>
          <c:extLst>
            <c:ext xmlns:c16="http://schemas.microsoft.com/office/drawing/2014/chart" uri="{C3380CC4-5D6E-409C-BE32-E72D297353CC}">
              <c16:uniqueId val="{00000007-BBFB-4650-A93C-C5C8C8BBCACA}"/>
            </c:ext>
          </c:extLst>
        </c:ser>
        <c:ser>
          <c:idx val="1"/>
          <c:order val="1"/>
          <c:tx>
            <c:strRef>
              <c:f>Sheet1!$C$1</c:f>
              <c:strCache>
                <c:ptCount val="1"/>
                <c:pt idx="0">
                  <c:v>4-6 times a week</c:v>
                </c:pt>
              </c:strCache>
            </c:strRef>
          </c:tx>
          <c:spPr>
            <a:solidFill>
              <a:srgbClr val="31A9DF"/>
            </a:solidFill>
          </c:spPr>
          <c:invertIfNegative val="0"/>
          <c:dLbls>
            <c:dLbl>
              <c:idx val="0"/>
              <c:tx>
                <c:rich>
                  <a:bodyPr/>
                  <a:lstStyle/>
                  <a:p>
                    <a:r>
                      <a:rPr lang="en-US"/>
                      <a:t>22</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BBFB-4650-A93C-C5C8C8BBCACA}"/>
                </c:ext>
              </c:extLst>
            </c:dLbl>
            <c:dLbl>
              <c:idx val="1"/>
              <c:tx>
                <c:rich>
                  <a:bodyPr/>
                  <a:lstStyle/>
                  <a:p>
                    <a:r>
                      <a:rPr lang="en-US"/>
                      <a:t>29</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BBFB-4650-A93C-C5C8C8BBCACA}"/>
                </c:ext>
              </c:extLst>
            </c:dLbl>
            <c:dLbl>
              <c:idx val="2"/>
              <c:tx>
                <c:rich>
                  <a:bodyPr/>
                  <a:lstStyle/>
                  <a:p>
                    <a:r>
                      <a:rPr lang="en-US"/>
                      <a:t>28</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BBFB-4650-A93C-C5C8C8BBCACA}"/>
                </c:ext>
              </c:extLst>
            </c:dLbl>
            <c:dLbl>
              <c:idx val="3"/>
              <c:tx>
                <c:rich>
                  <a:bodyPr/>
                  <a:lstStyle/>
                  <a:p>
                    <a:r>
                      <a:rPr lang="en-US"/>
                      <a:t>26</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BBFB-4650-A93C-C5C8C8BBCACA}"/>
                </c:ext>
              </c:extLst>
            </c:dLbl>
            <c:dLbl>
              <c:idx val="4"/>
              <c:tx>
                <c:rich>
                  <a:bodyPr/>
                  <a:lstStyle/>
                  <a:p>
                    <a:r>
                      <a:rPr lang="en-US"/>
                      <a:t>19</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BBFB-4650-A93C-C5C8C8BBCACA}"/>
                </c:ext>
              </c:extLst>
            </c:dLbl>
            <c:dLbl>
              <c:idx val="5"/>
              <c:tx>
                <c:rich>
                  <a:bodyPr/>
                  <a:lstStyle/>
                  <a:p>
                    <a:r>
                      <a:rPr lang="en-US"/>
                      <a:t>15</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BBFB-4650-A93C-C5C8C8BBCACA}"/>
                </c:ext>
              </c:extLst>
            </c:dLbl>
            <c:dLbl>
              <c:idx val="6"/>
              <c:tx>
                <c:rich>
                  <a:bodyPr/>
                  <a:lstStyle/>
                  <a:p>
                    <a:r>
                      <a:rPr lang="en-US"/>
                      <a:t>13</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BBFB-4650-A93C-C5C8C8BBCACA}"/>
                </c:ext>
              </c:extLst>
            </c:dLbl>
            <c:numFmt formatCode="General\%" sourceLinked="0"/>
            <c:spPr>
              <a:noFill/>
              <a:ln>
                <a:noFill/>
              </a:ln>
              <a:effectLst/>
            </c:spPr>
            <c:txPr>
              <a:bodyPr/>
              <a:lstStyle/>
              <a:p>
                <a:pPr>
                  <a:defRPr sz="700" smtId="4294967295"/>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Sheet1!$A$2:$A$8</c:f>
              <c:strCache>
                <c:ptCount val="7"/>
                <c:pt idx="0">
                  <c:v>All</c:v>
                </c:pt>
                <c:pt idx="1">
                  <c:v>16-24</c:v>
                </c:pt>
                <c:pt idx="2">
                  <c:v>25-34</c:v>
                </c:pt>
                <c:pt idx="3">
                  <c:v>35-44</c:v>
                </c:pt>
                <c:pt idx="4">
                  <c:v>45-54</c:v>
                </c:pt>
                <c:pt idx="5">
                  <c:v>55-64</c:v>
                </c:pt>
                <c:pt idx="6">
                  <c:v>65+</c:v>
                </c:pt>
              </c:strCache>
            </c:strRef>
          </c:cat>
          <c:val>
            <c:numRef>
              <c:f>Sheet1!$C$2:$C$8</c:f>
              <c:numCache>
                <c:formatCode>General</c:formatCode>
                <c:ptCount val="7"/>
                <c:pt idx="0">
                  <c:v>22</c:v>
                </c:pt>
                <c:pt idx="1">
                  <c:v>29</c:v>
                </c:pt>
                <c:pt idx="2">
                  <c:v>28</c:v>
                </c:pt>
                <c:pt idx="3">
                  <c:v>26</c:v>
                </c:pt>
                <c:pt idx="4">
                  <c:v>19</c:v>
                </c:pt>
                <c:pt idx="5">
                  <c:v>15</c:v>
                </c:pt>
                <c:pt idx="6">
                  <c:v>13</c:v>
                </c:pt>
              </c:numCache>
            </c:numRef>
          </c:val>
          <c:extLst>
            <c:ext xmlns:c16="http://schemas.microsoft.com/office/drawing/2014/chart" uri="{C3380CC4-5D6E-409C-BE32-E72D297353CC}">
              <c16:uniqueId val="{0000000F-BBFB-4650-A93C-C5C8C8BBCACA}"/>
            </c:ext>
          </c:extLst>
        </c:ser>
        <c:ser>
          <c:idx val="2"/>
          <c:order val="2"/>
          <c:tx>
            <c:strRef>
              <c:f>Sheet1!$D$1</c:f>
              <c:strCache>
                <c:ptCount val="1"/>
                <c:pt idx="0">
                  <c:v>2-3 times a week</c:v>
                </c:pt>
              </c:strCache>
            </c:strRef>
          </c:tx>
          <c:spPr>
            <a:solidFill>
              <a:srgbClr val="047934"/>
            </a:solidFill>
          </c:spPr>
          <c:invertIfNegative val="0"/>
          <c:dLbls>
            <c:dLbl>
              <c:idx val="0"/>
              <c:tx>
                <c:rich>
                  <a:bodyPr/>
                  <a:lstStyle/>
                  <a:p>
                    <a:r>
                      <a:rPr lang="en-US"/>
                      <a:t>29</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BBFB-4650-A93C-C5C8C8BBCACA}"/>
                </c:ext>
              </c:extLst>
            </c:dLbl>
            <c:dLbl>
              <c:idx val="1"/>
              <c:tx>
                <c:rich>
                  <a:bodyPr/>
                  <a:lstStyle/>
                  <a:p>
                    <a:r>
                      <a:rPr lang="en-US"/>
                      <a:t>25</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BBFB-4650-A93C-C5C8C8BBCACA}"/>
                </c:ext>
              </c:extLst>
            </c:dLbl>
            <c:dLbl>
              <c:idx val="2"/>
              <c:tx>
                <c:rich>
                  <a:bodyPr/>
                  <a:lstStyle/>
                  <a:p>
                    <a:r>
                      <a:rPr lang="en-US"/>
                      <a:t>28</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BBFB-4650-A93C-C5C8C8BBCACA}"/>
                </c:ext>
              </c:extLst>
            </c:dLbl>
            <c:dLbl>
              <c:idx val="3"/>
              <c:tx>
                <c:rich>
                  <a:bodyPr/>
                  <a:lstStyle/>
                  <a:p>
                    <a:r>
                      <a:rPr lang="en-US"/>
                      <a:t>33</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BBFB-4650-A93C-C5C8C8BBCACA}"/>
                </c:ext>
              </c:extLst>
            </c:dLbl>
            <c:dLbl>
              <c:idx val="4"/>
              <c:tx>
                <c:rich>
                  <a:bodyPr/>
                  <a:lstStyle/>
                  <a:p>
                    <a:r>
                      <a:rPr lang="en-US"/>
                      <a:t>32</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BBFB-4650-A93C-C5C8C8BBCACA}"/>
                </c:ext>
              </c:extLst>
            </c:dLbl>
            <c:dLbl>
              <c:idx val="5"/>
              <c:tx>
                <c:rich>
                  <a:bodyPr/>
                  <a:lstStyle/>
                  <a:p>
                    <a:r>
                      <a:rPr lang="en-US"/>
                      <a:t>30</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BBFB-4650-A93C-C5C8C8BBCACA}"/>
                </c:ext>
              </c:extLst>
            </c:dLbl>
            <c:dLbl>
              <c:idx val="6"/>
              <c:tx>
                <c:rich>
                  <a:bodyPr/>
                  <a:lstStyle/>
                  <a:p>
                    <a:r>
                      <a:rPr lang="en-US"/>
                      <a:t>26</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BBFB-4650-A93C-C5C8C8BBCACA}"/>
                </c:ext>
              </c:extLst>
            </c:dLbl>
            <c:numFmt formatCode="General\%" sourceLinked="0"/>
            <c:spPr>
              <a:noFill/>
              <a:ln>
                <a:noFill/>
              </a:ln>
              <a:effectLst/>
            </c:spPr>
            <c:txPr>
              <a:bodyPr/>
              <a:lstStyle/>
              <a:p>
                <a:pPr>
                  <a:defRPr sz="700" smtId="4294967295"/>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Sheet1!$A$2:$A$8</c:f>
              <c:strCache>
                <c:ptCount val="7"/>
                <c:pt idx="0">
                  <c:v>All</c:v>
                </c:pt>
                <c:pt idx="1">
                  <c:v>16-24</c:v>
                </c:pt>
                <c:pt idx="2">
                  <c:v>25-34</c:v>
                </c:pt>
                <c:pt idx="3">
                  <c:v>35-44</c:v>
                </c:pt>
                <c:pt idx="4">
                  <c:v>45-54</c:v>
                </c:pt>
                <c:pt idx="5">
                  <c:v>55-64</c:v>
                </c:pt>
                <c:pt idx="6">
                  <c:v>65+</c:v>
                </c:pt>
              </c:strCache>
            </c:strRef>
          </c:cat>
          <c:val>
            <c:numRef>
              <c:f>Sheet1!$D$2:$D$8</c:f>
              <c:numCache>
                <c:formatCode>General</c:formatCode>
                <c:ptCount val="7"/>
                <c:pt idx="0">
                  <c:v>29</c:v>
                </c:pt>
                <c:pt idx="1">
                  <c:v>25</c:v>
                </c:pt>
                <c:pt idx="2">
                  <c:v>28</c:v>
                </c:pt>
                <c:pt idx="3">
                  <c:v>33</c:v>
                </c:pt>
                <c:pt idx="4">
                  <c:v>32</c:v>
                </c:pt>
                <c:pt idx="5">
                  <c:v>30</c:v>
                </c:pt>
                <c:pt idx="6">
                  <c:v>26</c:v>
                </c:pt>
              </c:numCache>
            </c:numRef>
          </c:val>
          <c:extLst>
            <c:ext xmlns:c16="http://schemas.microsoft.com/office/drawing/2014/chart" uri="{C3380CC4-5D6E-409C-BE32-E72D297353CC}">
              <c16:uniqueId val="{00000017-BBFB-4650-A93C-C5C8C8BBCACA}"/>
            </c:ext>
          </c:extLst>
        </c:ser>
        <c:ser>
          <c:idx val="3"/>
          <c:order val="3"/>
          <c:tx>
            <c:strRef>
              <c:f>Sheet1!$E$1</c:f>
              <c:strCache>
                <c:ptCount val="1"/>
                <c:pt idx="0">
                  <c:v>Once a week</c:v>
                </c:pt>
              </c:strCache>
            </c:strRef>
          </c:tx>
          <c:spPr>
            <a:solidFill>
              <a:srgbClr val="DE2A4B"/>
            </a:solidFill>
          </c:spPr>
          <c:invertIfNegative val="0"/>
          <c:dLbls>
            <c:dLbl>
              <c:idx val="0"/>
              <c:tx>
                <c:rich>
                  <a:bodyPr/>
                  <a:lstStyle/>
                  <a:p>
                    <a:r>
                      <a:rPr lang="en-US"/>
                      <a:t>14</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BBFB-4650-A93C-C5C8C8BBCACA}"/>
                </c:ext>
              </c:extLst>
            </c:dLbl>
            <c:dLbl>
              <c:idx val="1"/>
              <c:tx>
                <c:rich>
                  <a:bodyPr/>
                  <a:lstStyle/>
                  <a:p>
                    <a:r>
                      <a:rPr lang="en-US"/>
                      <a:t>8</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BBFB-4650-A93C-C5C8C8BBCACA}"/>
                </c:ext>
              </c:extLst>
            </c:dLbl>
            <c:dLbl>
              <c:idx val="2"/>
              <c:tx>
                <c:rich>
                  <a:bodyPr/>
                  <a:lstStyle/>
                  <a:p>
                    <a:r>
                      <a:rPr lang="en-US"/>
                      <a:t>12</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BBFB-4650-A93C-C5C8C8BBCACA}"/>
                </c:ext>
              </c:extLst>
            </c:dLbl>
            <c:dLbl>
              <c:idx val="3"/>
              <c:tx>
                <c:rich>
                  <a:bodyPr/>
                  <a:lstStyle/>
                  <a:p>
                    <a:r>
                      <a:rPr lang="en-US"/>
                      <a:t>12</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BBFB-4650-A93C-C5C8C8BBCACA}"/>
                </c:ext>
              </c:extLst>
            </c:dLbl>
            <c:dLbl>
              <c:idx val="4"/>
              <c:tx>
                <c:rich>
                  <a:bodyPr/>
                  <a:lstStyle/>
                  <a:p>
                    <a:r>
                      <a:rPr lang="en-US"/>
                      <a:t>15</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BBFB-4650-A93C-C5C8C8BBCACA}"/>
                </c:ext>
              </c:extLst>
            </c:dLbl>
            <c:dLbl>
              <c:idx val="5"/>
              <c:tx>
                <c:rich>
                  <a:bodyPr/>
                  <a:lstStyle/>
                  <a:p>
                    <a:r>
                      <a:rPr lang="en-US"/>
                      <a:t>16</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BBFB-4650-A93C-C5C8C8BBCACA}"/>
                </c:ext>
              </c:extLst>
            </c:dLbl>
            <c:dLbl>
              <c:idx val="6"/>
              <c:tx>
                <c:rich>
                  <a:bodyPr/>
                  <a:lstStyle/>
                  <a:p>
                    <a:r>
                      <a:rPr lang="en-US"/>
                      <a:t>17</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BBFB-4650-A93C-C5C8C8BBCACA}"/>
                </c:ext>
              </c:extLst>
            </c:dLbl>
            <c:numFmt formatCode="General\%" sourceLinked="0"/>
            <c:spPr>
              <a:noFill/>
              <a:ln>
                <a:noFill/>
              </a:ln>
              <a:effectLst/>
            </c:spPr>
            <c:txPr>
              <a:bodyPr/>
              <a:lstStyle/>
              <a:p>
                <a:pPr>
                  <a:defRPr sz="700" smtId="4294967295"/>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Sheet1!$A$2:$A$8</c:f>
              <c:strCache>
                <c:ptCount val="7"/>
                <c:pt idx="0">
                  <c:v>All</c:v>
                </c:pt>
                <c:pt idx="1">
                  <c:v>16-24</c:v>
                </c:pt>
                <c:pt idx="2">
                  <c:v>25-34</c:v>
                </c:pt>
                <c:pt idx="3">
                  <c:v>35-44</c:v>
                </c:pt>
                <c:pt idx="4">
                  <c:v>45-54</c:v>
                </c:pt>
                <c:pt idx="5">
                  <c:v>55-64</c:v>
                </c:pt>
                <c:pt idx="6">
                  <c:v>65+</c:v>
                </c:pt>
              </c:strCache>
            </c:strRef>
          </c:cat>
          <c:val>
            <c:numRef>
              <c:f>Sheet1!$E$2:$E$8</c:f>
              <c:numCache>
                <c:formatCode>General</c:formatCode>
                <c:ptCount val="7"/>
                <c:pt idx="0">
                  <c:v>14</c:v>
                </c:pt>
                <c:pt idx="1">
                  <c:v>8</c:v>
                </c:pt>
                <c:pt idx="2">
                  <c:v>12</c:v>
                </c:pt>
                <c:pt idx="3">
                  <c:v>12</c:v>
                </c:pt>
                <c:pt idx="4">
                  <c:v>15</c:v>
                </c:pt>
                <c:pt idx="5">
                  <c:v>16</c:v>
                </c:pt>
                <c:pt idx="6">
                  <c:v>17</c:v>
                </c:pt>
              </c:numCache>
            </c:numRef>
          </c:val>
          <c:extLst>
            <c:ext xmlns:c16="http://schemas.microsoft.com/office/drawing/2014/chart" uri="{C3380CC4-5D6E-409C-BE32-E72D297353CC}">
              <c16:uniqueId val="{0000001F-BBFB-4650-A93C-C5C8C8BBCACA}"/>
            </c:ext>
          </c:extLst>
        </c:ser>
        <c:ser>
          <c:idx val="4"/>
          <c:order val="4"/>
          <c:tx>
            <c:strRef>
              <c:f>Sheet1!$F$1</c:f>
              <c:strCache>
                <c:ptCount val="1"/>
                <c:pt idx="0">
                  <c:v>Once every 2 weeks or less</c:v>
                </c:pt>
              </c:strCache>
            </c:strRef>
          </c:tx>
          <c:spPr>
            <a:solidFill>
              <a:srgbClr val="F8971D"/>
            </a:solidFill>
          </c:spPr>
          <c:invertIfNegative val="0"/>
          <c:dLbls>
            <c:dLbl>
              <c:idx val="0"/>
              <c:tx>
                <c:rich>
                  <a:bodyPr/>
                  <a:lstStyle/>
                  <a:p>
                    <a:r>
                      <a:rPr lang="en-US"/>
                      <a:t>13</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BBFB-4650-A93C-C5C8C8BBCACA}"/>
                </c:ext>
              </c:extLst>
            </c:dLbl>
            <c:dLbl>
              <c:idx val="1"/>
              <c:tx>
                <c:rich>
                  <a:bodyPr/>
                  <a:lstStyle/>
                  <a:p>
                    <a:r>
                      <a:rPr lang="en-US"/>
                      <a:t>8</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BBFB-4650-A93C-C5C8C8BBCACA}"/>
                </c:ext>
              </c:extLst>
            </c:dLbl>
            <c:dLbl>
              <c:idx val="2"/>
              <c:tx>
                <c:rich>
                  <a:bodyPr/>
                  <a:lstStyle/>
                  <a:p>
                    <a:r>
                      <a:rPr lang="en-US"/>
                      <a:t>7</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BBFB-4650-A93C-C5C8C8BBCACA}"/>
                </c:ext>
              </c:extLst>
            </c:dLbl>
            <c:dLbl>
              <c:idx val="3"/>
              <c:tx>
                <c:rich>
                  <a:bodyPr/>
                  <a:lstStyle/>
                  <a:p>
                    <a:r>
                      <a:rPr lang="en-US"/>
                      <a:t>9</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BBFB-4650-A93C-C5C8C8BBCACA}"/>
                </c:ext>
              </c:extLst>
            </c:dLbl>
            <c:dLbl>
              <c:idx val="4"/>
              <c:tx>
                <c:rich>
                  <a:bodyPr/>
                  <a:lstStyle/>
                  <a:p>
                    <a:r>
                      <a:rPr lang="en-US"/>
                      <a:t>14</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BBFB-4650-A93C-C5C8C8BBCACA}"/>
                </c:ext>
              </c:extLst>
            </c:dLbl>
            <c:dLbl>
              <c:idx val="5"/>
              <c:tx>
                <c:rich>
                  <a:bodyPr/>
                  <a:lstStyle/>
                  <a:p>
                    <a:r>
                      <a:rPr lang="en-US"/>
                      <a:t>21</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BBFB-4650-A93C-C5C8C8BBCACA}"/>
                </c:ext>
              </c:extLst>
            </c:dLbl>
            <c:dLbl>
              <c:idx val="6"/>
              <c:tx>
                <c:rich>
                  <a:bodyPr/>
                  <a:lstStyle/>
                  <a:p>
                    <a:r>
                      <a:rPr lang="en-US"/>
                      <a:t>21</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BBFB-4650-A93C-C5C8C8BBCACA}"/>
                </c:ext>
              </c:extLst>
            </c:dLbl>
            <c:numFmt formatCode="General\%" sourceLinked="0"/>
            <c:spPr>
              <a:noFill/>
              <a:ln>
                <a:noFill/>
              </a:ln>
              <a:effectLst/>
            </c:spPr>
            <c:txPr>
              <a:bodyPr/>
              <a:lstStyle/>
              <a:p>
                <a:pPr>
                  <a:defRPr sz="700" smtId="4294967295"/>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Sheet1!$A$2:$A$8</c:f>
              <c:strCache>
                <c:ptCount val="7"/>
                <c:pt idx="0">
                  <c:v>All</c:v>
                </c:pt>
                <c:pt idx="1">
                  <c:v>16-24</c:v>
                </c:pt>
                <c:pt idx="2">
                  <c:v>25-34</c:v>
                </c:pt>
                <c:pt idx="3">
                  <c:v>35-44</c:v>
                </c:pt>
                <c:pt idx="4">
                  <c:v>45-54</c:v>
                </c:pt>
                <c:pt idx="5">
                  <c:v>55-64</c:v>
                </c:pt>
                <c:pt idx="6">
                  <c:v>65+</c:v>
                </c:pt>
              </c:strCache>
            </c:strRef>
          </c:cat>
          <c:val>
            <c:numRef>
              <c:f>Sheet1!$F$2:$F$8</c:f>
              <c:numCache>
                <c:formatCode>General</c:formatCode>
                <c:ptCount val="7"/>
                <c:pt idx="0">
                  <c:v>13</c:v>
                </c:pt>
                <c:pt idx="1">
                  <c:v>8</c:v>
                </c:pt>
                <c:pt idx="2">
                  <c:v>7</c:v>
                </c:pt>
                <c:pt idx="3">
                  <c:v>9</c:v>
                </c:pt>
                <c:pt idx="4">
                  <c:v>14</c:v>
                </c:pt>
                <c:pt idx="5">
                  <c:v>21</c:v>
                </c:pt>
                <c:pt idx="6">
                  <c:v>21</c:v>
                </c:pt>
              </c:numCache>
            </c:numRef>
          </c:val>
          <c:extLst>
            <c:ext xmlns:c16="http://schemas.microsoft.com/office/drawing/2014/chart" uri="{C3380CC4-5D6E-409C-BE32-E72D297353CC}">
              <c16:uniqueId val="{00000027-BBFB-4650-A93C-C5C8C8BBCACA}"/>
            </c:ext>
          </c:extLst>
        </c:ser>
        <c:ser>
          <c:idx val="5"/>
          <c:order val="5"/>
          <c:tx>
            <c:strRef>
              <c:f>Sheet1!$G$1</c:f>
              <c:strCache>
                <c:ptCount val="1"/>
                <c:pt idx="0">
                  <c:v>I have not eaten any chocolate in the last 3 months</c:v>
                </c:pt>
              </c:strCache>
            </c:strRef>
          </c:tx>
          <c:spPr>
            <a:solidFill>
              <a:srgbClr val="EE5BAA"/>
            </a:solidFill>
          </c:spPr>
          <c:invertIfNegative val="0"/>
          <c:dLbls>
            <c:dLbl>
              <c:idx val="0"/>
              <c:tx>
                <c:rich>
                  <a:bodyPr/>
                  <a:lstStyle/>
                  <a:p>
                    <a:r>
                      <a:rPr lang="en-US"/>
                      <a:t>5</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BBFB-4650-A93C-C5C8C8BBCACA}"/>
                </c:ext>
              </c:extLst>
            </c:dLbl>
            <c:dLbl>
              <c:idx val="1"/>
              <c:tx>
                <c:rich>
                  <a:bodyPr/>
                  <a:lstStyle/>
                  <a:p>
                    <a:r>
                      <a:rPr lang="en-US"/>
                      <a:t>3</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BBFB-4650-A93C-C5C8C8BBCACA}"/>
                </c:ext>
              </c:extLst>
            </c:dLbl>
            <c:dLbl>
              <c:idx val="2"/>
              <c:tx>
                <c:rich>
                  <a:bodyPr/>
                  <a:lstStyle/>
                  <a:p>
                    <a:r>
                      <a:rPr lang="en-US"/>
                      <a:t>1</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BBFB-4650-A93C-C5C8C8BBCACA}"/>
                </c:ext>
              </c:extLst>
            </c:dLbl>
            <c:dLbl>
              <c:idx val="3"/>
              <c:tx>
                <c:rich>
                  <a:bodyPr/>
                  <a:lstStyle/>
                  <a:p>
                    <a:r>
                      <a:rPr lang="en-US"/>
                      <a:t>1</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BBFB-4650-A93C-C5C8C8BBCACA}"/>
                </c:ext>
              </c:extLst>
            </c:dLbl>
            <c:dLbl>
              <c:idx val="4"/>
              <c:tx>
                <c:rich>
                  <a:bodyPr/>
                  <a:lstStyle/>
                  <a:p>
                    <a:r>
                      <a:rPr lang="en-US"/>
                      <a:t>5</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BBFB-4650-A93C-C5C8C8BBCACA}"/>
                </c:ext>
              </c:extLst>
            </c:dLbl>
            <c:dLbl>
              <c:idx val="5"/>
              <c:tx>
                <c:rich>
                  <a:bodyPr/>
                  <a:lstStyle/>
                  <a:p>
                    <a:r>
                      <a:rPr lang="en-US"/>
                      <a:t>4</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BBFB-4650-A93C-C5C8C8BBCACA}"/>
                </c:ext>
              </c:extLst>
            </c:dLbl>
            <c:dLbl>
              <c:idx val="6"/>
              <c:tx>
                <c:rich>
                  <a:bodyPr/>
                  <a:lstStyle/>
                  <a:p>
                    <a:r>
                      <a:rPr lang="en-US"/>
                      <a:t>13</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BBFB-4650-A93C-C5C8C8BBCACA}"/>
                </c:ext>
              </c:extLst>
            </c:dLbl>
            <c:numFmt formatCode="General\%" sourceLinked="0"/>
            <c:spPr>
              <a:noFill/>
              <a:ln>
                <a:noFill/>
              </a:ln>
              <a:effectLst/>
            </c:spPr>
            <c:txPr>
              <a:bodyPr/>
              <a:lstStyle/>
              <a:p>
                <a:pPr>
                  <a:defRPr sz="700" smtId="4294967295"/>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Sheet1!$A$2:$A$8</c:f>
              <c:strCache>
                <c:ptCount val="7"/>
                <c:pt idx="0">
                  <c:v>All</c:v>
                </c:pt>
                <c:pt idx="1">
                  <c:v>16-24</c:v>
                </c:pt>
                <c:pt idx="2">
                  <c:v>25-34</c:v>
                </c:pt>
                <c:pt idx="3">
                  <c:v>35-44</c:v>
                </c:pt>
                <c:pt idx="4">
                  <c:v>45-54</c:v>
                </c:pt>
                <c:pt idx="5">
                  <c:v>55-64</c:v>
                </c:pt>
                <c:pt idx="6">
                  <c:v>65+</c:v>
                </c:pt>
              </c:strCache>
            </c:strRef>
          </c:cat>
          <c:val>
            <c:numRef>
              <c:f>Sheet1!$G$2:$G$8</c:f>
              <c:numCache>
                <c:formatCode>General</c:formatCode>
                <c:ptCount val="7"/>
                <c:pt idx="0">
                  <c:v>5</c:v>
                </c:pt>
                <c:pt idx="1">
                  <c:v>3</c:v>
                </c:pt>
                <c:pt idx="2">
                  <c:v>1</c:v>
                </c:pt>
                <c:pt idx="3">
                  <c:v>1</c:v>
                </c:pt>
                <c:pt idx="4">
                  <c:v>5</c:v>
                </c:pt>
                <c:pt idx="5">
                  <c:v>4</c:v>
                </c:pt>
                <c:pt idx="6">
                  <c:v>13</c:v>
                </c:pt>
              </c:numCache>
            </c:numRef>
          </c:val>
          <c:extLst>
            <c:ext xmlns:c16="http://schemas.microsoft.com/office/drawing/2014/chart" uri="{C3380CC4-5D6E-409C-BE32-E72D297353CC}">
              <c16:uniqueId val="{0000002F-BBFB-4650-A93C-C5C8C8BBCACA}"/>
            </c:ext>
          </c:extLst>
        </c:ser>
        <c:dLbls>
          <c:showLegendKey val="0"/>
          <c:showVal val="0"/>
          <c:showCatName val="0"/>
          <c:showSerName val="0"/>
          <c:showPercent val="0"/>
          <c:showBubbleSize val="0"/>
        </c:dLbls>
        <c:gapWidth val="150"/>
        <c:overlap val="100"/>
        <c:axId val="67451136"/>
        <c:axId val="66437120"/>
      </c:barChart>
      <c:catAx>
        <c:axId val="67451136"/>
        <c:scaling>
          <c:orientation val="minMax"/>
        </c:scaling>
        <c:delete val="0"/>
        <c:axPos val="b"/>
        <c:numFmt formatCode="General" sourceLinked="1"/>
        <c:majorTickMark val="out"/>
        <c:minorTickMark val="none"/>
        <c:tickLblPos val="nextTo"/>
        <c:spPr>
          <a:ln>
            <a:solidFill>
              <a:srgbClr val="848484"/>
            </a:solidFill>
          </a:ln>
        </c:spPr>
        <c:crossAx val="66437120"/>
        <c:crosses val="autoZero"/>
        <c:auto val="0"/>
        <c:lblAlgn val="ctr"/>
        <c:lblOffset val="100"/>
        <c:noMultiLvlLbl val="0"/>
      </c:catAx>
      <c:valAx>
        <c:axId val="66437120"/>
        <c:scaling>
          <c:orientation val="minMax"/>
          <c:max val="1"/>
          <c:min val="0"/>
        </c:scaling>
        <c:delete val="0"/>
        <c:axPos val="l"/>
        <c:title>
          <c:tx>
            <c:rich>
              <a:bodyPr/>
              <a:lstStyle/>
              <a:p>
                <a:pPr>
                  <a:defRPr/>
                </a:pPr>
                <a:r>
                  <a:rPr lang="en-GB" sz="800"/>
                  <a:t>% of respondents</a:t>
                </a:r>
              </a:p>
            </c:rich>
          </c:tx>
          <c:overlay val="0"/>
        </c:title>
        <c:numFmt formatCode="0%" sourceLinked="1"/>
        <c:majorTickMark val="out"/>
        <c:minorTickMark val="none"/>
        <c:tickLblPos val="nextTo"/>
        <c:spPr>
          <a:ln>
            <a:solidFill>
              <a:srgbClr val="848484"/>
            </a:solidFill>
          </a:ln>
        </c:spPr>
        <c:crossAx val="67451136"/>
        <c:crosses val="autoZero"/>
        <c:crossBetween val="between"/>
        <c:majorUnit val="0.2"/>
      </c:valAx>
    </c:plotArea>
    <c:legend>
      <c:legendPos val="r"/>
      <c:overlay val="0"/>
    </c:legend>
    <c:plotVisOnly val="1"/>
    <c:dispBlanksAs val="zero"/>
    <c:showDLblsOverMax val="1"/>
  </c:chart>
  <c:spPr>
    <a:solidFill>
      <a:srgbClr val="FFFFFF"/>
    </a:solidFill>
  </c:spPr>
  <c:txPr>
    <a:bodyPr/>
    <a:lstStyle/>
    <a:p>
      <a:pPr>
        <a:defRPr sz="800" smtId="4294967295"/>
      </a:pPr>
      <a:endParaRPr lang="en-US"/>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n-GB" sz="1000"/>
              <a:t>UK: responses to the cost of cocoa going up involving cutting cocoa content (If the cost of cocoa went up, I'd most prefer it that my favourite chocolate brand…), by age, 2024</a:t>
            </a:r>
          </a:p>
        </c:rich>
      </c:tx>
      <c:overlay val="0"/>
    </c:title>
    <c:autoTitleDeleted val="0"/>
    <c:plotArea>
      <c:layout/>
      <c:barChart>
        <c:barDir val="col"/>
        <c:grouping val="clustered"/>
        <c:varyColors val="0"/>
        <c:ser>
          <c:idx val="0"/>
          <c:order val="0"/>
          <c:tx>
            <c:strRef>
              <c:f>Sheet1!$B$1</c:f>
              <c:strCache>
                <c:ptCount val="1"/>
                <c:pt idx="0">
                  <c:v>All</c:v>
                </c:pt>
              </c:strCache>
            </c:strRef>
          </c:tx>
          <c:spPr>
            <a:solidFill>
              <a:srgbClr val="5E358B"/>
            </a:solidFill>
          </c:spPr>
          <c:invertIfNegative val="0"/>
          <c:dLbls>
            <c:dLbl>
              <c:idx val="0"/>
              <c:tx>
                <c:rich>
                  <a:bodyPr/>
                  <a:lstStyle/>
                  <a:p>
                    <a:r>
                      <a:rPr lang="en-US"/>
                      <a:t>10</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E80D-4E19-A10C-3D336A8C4494}"/>
                </c:ext>
              </c:extLst>
            </c:dLbl>
            <c:dLbl>
              <c:idx val="1"/>
              <c:tx>
                <c:rich>
                  <a:bodyPr/>
                  <a:lstStyle/>
                  <a:p>
                    <a:r>
                      <a:rPr lang="en-US"/>
                      <a:t>13</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E80D-4E19-A10C-3D336A8C4494}"/>
                </c:ext>
              </c:extLst>
            </c:dLbl>
            <c:dLbl>
              <c:idx val="2"/>
              <c:tx>
                <c:rich>
                  <a:bodyPr/>
                  <a:lstStyle/>
                  <a:p>
                    <a:r>
                      <a:rPr lang="en-US"/>
                      <a:t>9</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E80D-4E19-A10C-3D336A8C4494}"/>
                </c:ext>
              </c:extLst>
            </c:dLbl>
            <c:spPr>
              <a:noFill/>
              <a:ln>
                <a:noFill/>
              </a:ln>
              <a:effectLst/>
            </c:spPr>
            <c:txPr>
              <a:bodyPr/>
              <a:lstStyle/>
              <a:p>
                <a:pPr>
                  <a:defRPr sz="700" smtId="4294967295"/>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Sheet1!$A$2:$A$4</c:f>
              <c:strCache>
                <c:ptCount val="3"/>
                <c:pt idx="0">
                  <c:v>…offered products with less chocolate and more of other ingredients (eg fillings)</c:v>
                </c:pt>
                <c:pt idx="1">
                  <c:v>…offered products with reduced cocoa content (eg lower cocoa %)</c:v>
                </c:pt>
                <c:pt idx="2">
                  <c:v>…offered products without cocoa that taste similar to chocolate</c:v>
                </c:pt>
              </c:strCache>
            </c:strRef>
          </c:cat>
          <c:val>
            <c:numRef>
              <c:f>Sheet1!$B$2:$B$4</c:f>
              <c:numCache>
                <c:formatCode>General</c:formatCode>
                <c:ptCount val="3"/>
                <c:pt idx="0">
                  <c:v>10</c:v>
                </c:pt>
                <c:pt idx="1">
                  <c:v>13</c:v>
                </c:pt>
                <c:pt idx="2">
                  <c:v>9</c:v>
                </c:pt>
              </c:numCache>
            </c:numRef>
          </c:val>
          <c:extLst>
            <c:ext xmlns:c16="http://schemas.microsoft.com/office/drawing/2014/chart" uri="{C3380CC4-5D6E-409C-BE32-E72D297353CC}">
              <c16:uniqueId val="{00000003-E80D-4E19-A10C-3D336A8C4494}"/>
            </c:ext>
          </c:extLst>
        </c:ser>
        <c:ser>
          <c:idx val="1"/>
          <c:order val="1"/>
          <c:tx>
            <c:strRef>
              <c:f>Sheet1!$C$1</c:f>
              <c:strCache>
                <c:ptCount val="1"/>
                <c:pt idx="0">
                  <c:v>16-24</c:v>
                </c:pt>
              </c:strCache>
            </c:strRef>
          </c:tx>
          <c:spPr>
            <a:solidFill>
              <a:srgbClr val="31A9DF"/>
            </a:solidFill>
          </c:spPr>
          <c:invertIfNegative val="0"/>
          <c:dLbls>
            <c:dLbl>
              <c:idx val="0"/>
              <c:tx>
                <c:rich>
                  <a:bodyPr/>
                  <a:lstStyle/>
                  <a:p>
                    <a:r>
                      <a:rPr lang="en-US"/>
                      <a:t>12</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E80D-4E19-A10C-3D336A8C4494}"/>
                </c:ext>
              </c:extLst>
            </c:dLbl>
            <c:dLbl>
              <c:idx val="1"/>
              <c:tx>
                <c:rich>
                  <a:bodyPr/>
                  <a:lstStyle/>
                  <a:p>
                    <a:r>
                      <a:rPr lang="en-US"/>
                      <a:t>19</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E80D-4E19-A10C-3D336A8C4494}"/>
                </c:ext>
              </c:extLst>
            </c:dLbl>
            <c:dLbl>
              <c:idx val="2"/>
              <c:tx>
                <c:rich>
                  <a:bodyPr/>
                  <a:lstStyle/>
                  <a:p>
                    <a:r>
                      <a:rPr lang="en-US"/>
                      <a:t>20</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E80D-4E19-A10C-3D336A8C4494}"/>
                </c:ext>
              </c:extLst>
            </c:dLbl>
            <c:spPr>
              <a:noFill/>
              <a:ln>
                <a:noFill/>
              </a:ln>
              <a:effectLst/>
            </c:spPr>
            <c:txPr>
              <a:bodyPr/>
              <a:lstStyle/>
              <a:p>
                <a:pPr>
                  <a:defRPr sz="700" smtId="4294967295"/>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Sheet1!$A$2:$A$4</c:f>
              <c:strCache>
                <c:ptCount val="3"/>
                <c:pt idx="0">
                  <c:v>…offered products with less chocolate and more of other ingredients (eg fillings)</c:v>
                </c:pt>
                <c:pt idx="1">
                  <c:v>…offered products with reduced cocoa content (eg lower cocoa %)</c:v>
                </c:pt>
                <c:pt idx="2">
                  <c:v>…offered products without cocoa that taste similar to chocolate</c:v>
                </c:pt>
              </c:strCache>
            </c:strRef>
          </c:cat>
          <c:val>
            <c:numRef>
              <c:f>Sheet1!$C$2:$C$4</c:f>
              <c:numCache>
                <c:formatCode>General</c:formatCode>
                <c:ptCount val="3"/>
                <c:pt idx="0">
                  <c:v>12</c:v>
                </c:pt>
                <c:pt idx="1">
                  <c:v>19</c:v>
                </c:pt>
                <c:pt idx="2">
                  <c:v>20</c:v>
                </c:pt>
              </c:numCache>
            </c:numRef>
          </c:val>
          <c:extLst>
            <c:ext xmlns:c16="http://schemas.microsoft.com/office/drawing/2014/chart" uri="{C3380CC4-5D6E-409C-BE32-E72D297353CC}">
              <c16:uniqueId val="{00000007-E80D-4E19-A10C-3D336A8C4494}"/>
            </c:ext>
          </c:extLst>
        </c:ser>
        <c:ser>
          <c:idx val="2"/>
          <c:order val="2"/>
          <c:tx>
            <c:strRef>
              <c:f>Sheet1!$D$1</c:f>
              <c:strCache>
                <c:ptCount val="1"/>
                <c:pt idx="0">
                  <c:v>25-34</c:v>
                </c:pt>
              </c:strCache>
            </c:strRef>
          </c:tx>
          <c:spPr>
            <a:solidFill>
              <a:srgbClr val="047934"/>
            </a:solidFill>
          </c:spPr>
          <c:invertIfNegative val="0"/>
          <c:dLbls>
            <c:dLbl>
              <c:idx val="0"/>
              <c:tx>
                <c:rich>
                  <a:bodyPr/>
                  <a:lstStyle/>
                  <a:p>
                    <a:r>
                      <a:rPr lang="en-US"/>
                      <a:t>15</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E80D-4E19-A10C-3D336A8C4494}"/>
                </c:ext>
              </c:extLst>
            </c:dLbl>
            <c:dLbl>
              <c:idx val="1"/>
              <c:tx>
                <c:rich>
                  <a:bodyPr/>
                  <a:lstStyle/>
                  <a:p>
                    <a:r>
                      <a:rPr lang="en-US"/>
                      <a:t>13</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E80D-4E19-A10C-3D336A8C4494}"/>
                </c:ext>
              </c:extLst>
            </c:dLbl>
            <c:dLbl>
              <c:idx val="2"/>
              <c:tx>
                <c:rich>
                  <a:bodyPr/>
                  <a:lstStyle/>
                  <a:p>
                    <a:r>
                      <a:rPr lang="en-US"/>
                      <a:t>11</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E80D-4E19-A10C-3D336A8C4494}"/>
                </c:ext>
              </c:extLst>
            </c:dLbl>
            <c:spPr>
              <a:noFill/>
              <a:ln>
                <a:noFill/>
              </a:ln>
              <a:effectLst/>
            </c:spPr>
            <c:txPr>
              <a:bodyPr/>
              <a:lstStyle/>
              <a:p>
                <a:pPr>
                  <a:defRPr sz="700" smtId="4294967295"/>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Sheet1!$A$2:$A$4</c:f>
              <c:strCache>
                <c:ptCount val="3"/>
                <c:pt idx="0">
                  <c:v>…offered products with less chocolate and more of other ingredients (eg fillings)</c:v>
                </c:pt>
                <c:pt idx="1">
                  <c:v>…offered products with reduced cocoa content (eg lower cocoa %)</c:v>
                </c:pt>
                <c:pt idx="2">
                  <c:v>…offered products without cocoa that taste similar to chocolate</c:v>
                </c:pt>
              </c:strCache>
            </c:strRef>
          </c:cat>
          <c:val>
            <c:numRef>
              <c:f>Sheet1!$D$2:$D$4</c:f>
              <c:numCache>
                <c:formatCode>General</c:formatCode>
                <c:ptCount val="3"/>
                <c:pt idx="0">
                  <c:v>15</c:v>
                </c:pt>
                <c:pt idx="1">
                  <c:v>13</c:v>
                </c:pt>
                <c:pt idx="2">
                  <c:v>11</c:v>
                </c:pt>
              </c:numCache>
            </c:numRef>
          </c:val>
          <c:extLst>
            <c:ext xmlns:c16="http://schemas.microsoft.com/office/drawing/2014/chart" uri="{C3380CC4-5D6E-409C-BE32-E72D297353CC}">
              <c16:uniqueId val="{0000000B-E80D-4E19-A10C-3D336A8C4494}"/>
            </c:ext>
          </c:extLst>
        </c:ser>
        <c:ser>
          <c:idx val="3"/>
          <c:order val="3"/>
          <c:tx>
            <c:strRef>
              <c:f>Sheet1!$E$1</c:f>
              <c:strCache>
                <c:ptCount val="1"/>
                <c:pt idx="0">
                  <c:v>35-44</c:v>
                </c:pt>
              </c:strCache>
            </c:strRef>
          </c:tx>
          <c:spPr>
            <a:solidFill>
              <a:srgbClr val="DE2A4B"/>
            </a:solidFill>
          </c:spPr>
          <c:invertIfNegative val="0"/>
          <c:dLbls>
            <c:dLbl>
              <c:idx val="0"/>
              <c:tx>
                <c:rich>
                  <a:bodyPr/>
                  <a:lstStyle/>
                  <a:p>
                    <a:r>
                      <a:rPr lang="en-US"/>
                      <a:t>11</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E80D-4E19-A10C-3D336A8C4494}"/>
                </c:ext>
              </c:extLst>
            </c:dLbl>
            <c:dLbl>
              <c:idx val="1"/>
              <c:tx>
                <c:rich>
                  <a:bodyPr/>
                  <a:lstStyle/>
                  <a:p>
                    <a:r>
                      <a:rPr lang="en-US"/>
                      <a:t>15</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E80D-4E19-A10C-3D336A8C4494}"/>
                </c:ext>
              </c:extLst>
            </c:dLbl>
            <c:dLbl>
              <c:idx val="2"/>
              <c:tx>
                <c:rich>
                  <a:bodyPr/>
                  <a:lstStyle/>
                  <a:p>
                    <a:r>
                      <a:rPr lang="en-US"/>
                      <a:t>8</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E80D-4E19-A10C-3D336A8C4494}"/>
                </c:ext>
              </c:extLst>
            </c:dLbl>
            <c:spPr>
              <a:noFill/>
              <a:ln>
                <a:noFill/>
              </a:ln>
              <a:effectLst/>
            </c:spPr>
            <c:txPr>
              <a:bodyPr/>
              <a:lstStyle/>
              <a:p>
                <a:pPr>
                  <a:defRPr sz="700" smtId="4294967295"/>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Sheet1!$A$2:$A$4</c:f>
              <c:strCache>
                <c:ptCount val="3"/>
                <c:pt idx="0">
                  <c:v>…offered products with less chocolate and more of other ingredients (eg fillings)</c:v>
                </c:pt>
                <c:pt idx="1">
                  <c:v>…offered products with reduced cocoa content (eg lower cocoa %)</c:v>
                </c:pt>
                <c:pt idx="2">
                  <c:v>…offered products without cocoa that taste similar to chocolate</c:v>
                </c:pt>
              </c:strCache>
            </c:strRef>
          </c:cat>
          <c:val>
            <c:numRef>
              <c:f>Sheet1!$E$2:$E$4</c:f>
              <c:numCache>
                <c:formatCode>General</c:formatCode>
                <c:ptCount val="3"/>
                <c:pt idx="0">
                  <c:v>11</c:v>
                </c:pt>
                <c:pt idx="1">
                  <c:v>15</c:v>
                </c:pt>
                <c:pt idx="2">
                  <c:v>8</c:v>
                </c:pt>
              </c:numCache>
            </c:numRef>
          </c:val>
          <c:extLst>
            <c:ext xmlns:c16="http://schemas.microsoft.com/office/drawing/2014/chart" uri="{C3380CC4-5D6E-409C-BE32-E72D297353CC}">
              <c16:uniqueId val="{0000000F-E80D-4E19-A10C-3D336A8C4494}"/>
            </c:ext>
          </c:extLst>
        </c:ser>
        <c:ser>
          <c:idx val="4"/>
          <c:order val="4"/>
          <c:tx>
            <c:strRef>
              <c:f>Sheet1!$F$1</c:f>
              <c:strCache>
                <c:ptCount val="1"/>
                <c:pt idx="0">
                  <c:v>45-54</c:v>
                </c:pt>
              </c:strCache>
            </c:strRef>
          </c:tx>
          <c:spPr>
            <a:solidFill>
              <a:srgbClr val="F8971D"/>
            </a:solidFill>
          </c:spPr>
          <c:invertIfNegative val="0"/>
          <c:dLbls>
            <c:dLbl>
              <c:idx val="0"/>
              <c:tx>
                <c:rich>
                  <a:bodyPr/>
                  <a:lstStyle/>
                  <a:p>
                    <a:r>
                      <a:rPr lang="en-US"/>
                      <a:t>9</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E80D-4E19-A10C-3D336A8C4494}"/>
                </c:ext>
              </c:extLst>
            </c:dLbl>
            <c:dLbl>
              <c:idx val="1"/>
              <c:tx>
                <c:rich>
                  <a:bodyPr/>
                  <a:lstStyle/>
                  <a:p>
                    <a:r>
                      <a:rPr lang="en-US"/>
                      <a:t>13</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E80D-4E19-A10C-3D336A8C4494}"/>
                </c:ext>
              </c:extLst>
            </c:dLbl>
            <c:dLbl>
              <c:idx val="2"/>
              <c:tx>
                <c:rich>
                  <a:bodyPr/>
                  <a:lstStyle/>
                  <a:p>
                    <a:r>
                      <a:rPr lang="en-US"/>
                      <a:t>6</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E80D-4E19-A10C-3D336A8C4494}"/>
                </c:ext>
              </c:extLst>
            </c:dLbl>
            <c:spPr>
              <a:noFill/>
              <a:ln>
                <a:noFill/>
              </a:ln>
              <a:effectLst/>
            </c:spPr>
            <c:txPr>
              <a:bodyPr/>
              <a:lstStyle/>
              <a:p>
                <a:pPr>
                  <a:defRPr sz="700" smtId="4294967295"/>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Sheet1!$A$2:$A$4</c:f>
              <c:strCache>
                <c:ptCount val="3"/>
                <c:pt idx="0">
                  <c:v>…offered products with less chocolate and more of other ingredients (eg fillings)</c:v>
                </c:pt>
                <c:pt idx="1">
                  <c:v>…offered products with reduced cocoa content (eg lower cocoa %)</c:v>
                </c:pt>
                <c:pt idx="2">
                  <c:v>…offered products without cocoa that taste similar to chocolate</c:v>
                </c:pt>
              </c:strCache>
            </c:strRef>
          </c:cat>
          <c:val>
            <c:numRef>
              <c:f>Sheet1!$F$2:$F$4</c:f>
              <c:numCache>
                <c:formatCode>General</c:formatCode>
                <c:ptCount val="3"/>
                <c:pt idx="0">
                  <c:v>9</c:v>
                </c:pt>
                <c:pt idx="1">
                  <c:v>13</c:v>
                </c:pt>
                <c:pt idx="2">
                  <c:v>6</c:v>
                </c:pt>
              </c:numCache>
            </c:numRef>
          </c:val>
          <c:extLst>
            <c:ext xmlns:c16="http://schemas.microsoft.com/office/drawing/2014/chart" uri="{C3380CC4-5D6E-409C-BE32-E72D297353CC}">
              <c16:uniqueId val="{00000013-E80D-4E19-A10C-3D336A8C4494}"/>
            </c:ext>
          </c:extLst>
        </c:ser>
        <c:ser>
          <c:idx val="5"/>
          <c:order val="5"/>
          <c:tx>
            <c:strRef>
              <c:f>Sheet1!$G$1</c:f>
              <c:strCache>
                <c:ptCount val="1"/>
                <c:pt idx="0">
                  <c:v>55-64</c:v>
                </c:pt>
              </c:strCache>
            </c:strRef>
          </c:tx>
          <c:spPr>
            <a:solidFill>
              <a:srgbClr val="EE5BAA"/>
            </a:solidFill>
          </c:spPr>
          <c:invertIfNegative val="0"/>
          <c:dLbls>
            <c:dLbl>
              <c:idx val="0"/>
              <c:tx>
                <c:rich>
                  <a:bodyPr/>
                  <a:lstStyle/>
                  <a:p>
                    <a:r>
                      <a:rPr lang="en-US"/>
                      <a:t>4</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E80D-4E19-A10C-3D336A8C4494}"/>
                </c:ext>
              </c:extLst>
            </c:dLbl>
            <c:dLbl>
              <c:idx val="1"/>
              <c:tx>
                <c:rich>
                  <a:bodyPr/>
                  <a:lstStyle/>
                  <a:p>
                    <a:r>
                      <a:rPr lang="en-US"/>
                      <a:t>10</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E80D-4E19-A10C-3D336A8C4494}"/>
                </c:ext>
              </c:extLst>
            </c:dLbl>
            <c:dLbl>
              <c:idx val="2"/>
              <c:tx>
                <c:rich>
                  <a:bodyPr/>
                  <a:lstStyle/>
                  <a:p>
                    <a:r>
                      <a:rPr lang="en-US"/>
                      <a:t>5</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E80D-4E19-A10C-3D336A8C4494}"/>
                </c:ext>
              </c:extLst>
            </c:dLbl>
            <c:spPr>
              <a:noFill/>
              <a:ln>
                <a:noFill/>
              </a:ln>
              <a:effectLst/>
            </c:spPr>
            <c:txPr>
              <a:bodyPr/>
              <a:lstStyle/>
              <a:p>
                <a:pPr>
                  <a:defRPr sz="700" smtId="4294967295"/>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Sheet1!$A$2:$A$4</c:f>
              <c:strCache>
                <c:ptCount val="3"/>
                <c:pt idx="0">
                  <c:v>…offered products with less chocolate and more of other ingredients (eg fillings)</c:v>
                </c:pt>
                <c:pt idx="1">
                  <c:v>…offered products with reduced cocoa content (eg lower cocoa %)</c:v>
                </c:pt>
                <c:pt idx="2">
                  <c:v>…offered products without cocoa that taste similar to chocolate</c:v>
                </c:pt>
              </c:strCache>
            </c:strRef>
          </c:cat>
          <c:val>
            <c:numRef>
              <c:f>Sheet1!$G$2:$G$4</c:f>
              <c:numCache>
                <c:formatCode>General</c:formatCode>
                <c:ptCount val="3"/>
                <c:pt idx="0">
                  <c:v>4</c:v>
                </c:pt>
                <c:pt idx="1">
                  <c:v>10</c:v>
                </c:pt>
                <c:pt idx="2">
                  <c:v>5</c:v>
                </c:pt>
              </c:numCache>
            </c:numRef>
          </c:val>
          <c:extLst>
            <c:ext xmlns:c16="http://schemas.microsoft.com/office/drawing/2014/chart" uri="{C3380CC4-5D6E-409C-BE32-E72D297353CC}">
              <c16:uniqueId val="{00000017-E80D-4E19-A10C-3D336A8C4494}"/>
            </c:ext>
          </c:extLst>
        </c:ser>
        <c:ser>
          <c:idx val="6"/>
          <c:order val="6"/>
          <c:tx>
            <c:strRef>
              <c:f>Sheet1!$H$1</c:f>
              <c:strCache>
                <c:ptCount val="1"/>
                <c:pt idx="0">
                  <c:v>65+</c:v>
                </c:pt>
              </c:strCache>
            </c:strRef>
          </c:tx>
          <c:spPr>
            <a:solidFill>
              <a:srgbClr val="00857F"/>
            </a:solidFill>
          </c:spPr>
          <c:invertIfNegative val="0"/>
          <c:dLbls>
            <c:dLbl>
              <c:idx val="0"/>
              <c:tx>
                <c:rich>
                  <a:bodyPr/>
                  <a:lstStyle/>
                  <a:p>
                    <a:r>
                      <a:rPr lang="en-US"/>
                      <a:t>7</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E80D-4E19-A10C-3D336A8C4494}"/>
                </c:ext>
              </c:extLst>
            </c:dLbl>
            <c:dLbl>
              <c:idx val="1"/>
              <c:tx>
                <c:rich>
                  <a:bodyPr/>
                  <a:lstStyle/>
                  <a:p>
                    <a:r>
                      <a:rPr lang="en-US"/>
                      <a:t>8</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E80D-4E19-A10C-3D336A8C4494}"/>
                </c:ext>
              </c:extLst>
            </c:dLbl>
            <c:dLbl>
              <c:idx val="2"/>
              <c:tx>
                <c:rich>
                  <a:bodyPr/>
                  <a:lstStyle/>
                  <a:p>
                    <a:r>
                      <a:rPr lang="en-US"/>
                      <a:t>4</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E80D-4E19-A10C-3D336A8C4494}"/>
                </c:ext>
              </c:extLst>
            </c:dLbl>
            <c:spPr>
              <a:noFill/>
              <a:ln>
                <a:noFill/>
              </a:ln>
              <a:effectLst/>
            </c:spPr>
            <c:txPr>
              <a:bodyPr/>
              <a:lstStyle/>
              <a:p>
                <a:pPr>
                  <a:defRPr sz="700" smtId="4294967295"/>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Sheet1!$A$2:$A$4</c:f>
              <c:strCache>
                <c:ptCount val="3"/>
                <c:pt idx="0">
                  <c:v>…offered products with less chocolate and more of other ingredients (eg fillings)</c:v>
                </c:pt>
                <c:pt idx="1">
                  <c:v>…offered products with reduced cocoa content (eg lower cocoa %)</c:v>
                </c:pt>
                <c:pt idx="2">
                  <c:v>…offered products without cocoa that taste similar to chocolate</c:v>
                </c:pt>
              </c:strCache>
            </c:strRef>
          </c:cat>
          <c:val>
            <c:numRef>
              <c:f>Sheet1!$H$2:$H$4</c:f>
              <c:numCache>
                <c:formatCode>General</c:formatCode>
                <c:ptCount val="3"/>
                <c:pt idx="0">
                  <c:v>7</c:v>
                </c:pt>
                <c:pt idx="1">
                  <c:v>8</c:v>
                </c:pt>
                <c:pt idx="2">
                  <c:v>4</c:v>
                </c:pt>
              </c:numCache>
            </c:numRef>
          </c:val>
          <c:extLst>
            <c:ext xmlns:c16="http://schemas.microsoft.com/office/drawing/2014/chart" uri="{C3380CC4-5D6E-409C-BE32-E72D297353CC}">
              <c16:uniqueId val="{0000001B-E80D-4E19-A10C-3D336A8C4494}"/>
            </c:ext>
          </c:extLst>
        </c:ser>
        <c:dLbls>
          <c:showLegendKey val="0"/>
          <c:showVal val="0"/>
          <c:showCatName val="0"/>
          <c:showSerName val="0"/>
          <c:showPercent val="0"/>
          <c:showBubbleSize val="0"/>
        </c:dLbls>
        <c:gapWidth val="150"/>
        <c:axId val="67451136"/>
        <c:axId val="66437120"/>
      </c:barChart>
      <c:catAx>
        <c:axId val="67451136"/>
        <c:scaling>
          <c:orientation val="minMax"/>
        </c:scaling>
        <c:delete val="0"/>
        <c:axPos val="b"/>
        <c:numFmt formatCode="General" sourceLinked="1"/>
        <c:majorTickMark val="out"/>
        <c:minorTickMark val="none"/>
        <c:tickLblPos val="nextTo"/>
        <c:spPr>
          <a:ln>
            <a:solidFill>
              <a:srgbClr val="848484"/>
            </a:solidFill>
          </a:ln>
        </c:spPr>
        <c:crossAx val="66437120"/>
        <c:crosses val="autoZero"/>
        <c:auto val="0"/>
        <c:lblAlgn val="ctr"/>
        <c:lblOffset val="100"/>
        <c:noMultiLvlLbl val="0"/>
      </c:catAx>
      <c:valAx>
        <c:axId val="66437120"/>
        <c:scaling>
          <c:orientation val="minMax"/>
          <c:max val="25"/>
          <c:min val="0"/>
        </c:scaling>
        <c:delete val="0"/>
        <c:axPos val="l"/>
        <c:title>
          <c:tx>
            <c:rich>
              <a:bodyPr/>
              <a:lstStyle/>
              <a:p>
                <a:pPr>
                  <a:defRPr/>
                </a:pPr>
                <a:r>
                  <a:rPr lang="en-GB" sz="800"/>
                  <a:t>% of respondents</a:t>
                </a:r>
              </a:p>
            </c:rich>
          </c:tx>
          <c:overlay val="0"/>
        </c:title>
        <c:numFmt formatCode="General" sourceLinked="1"/>
        <c:majorTickMark val="out"/>
        <c:minorTickMark val="none"/>
        <c:tickLblPos val="nextTo"/>
        <c:spPr>
          <a:ln>
            <a:solidFill>
              <a:srgbClr val="848484"/>
            </a:solidFill>
          </a:ln>
        </c:spPr>
        <c:crossAx val="67451136"/>
        <c:crosses val="autoZero"/>
        <c:crossBetween val="between"/>
        <c:majorUnit val="5"/>
      </c:valAx>
    </c:plotArea>
    <c:legend>
      <c:legendPos val="r"/>
      <c:overlay val="0"/>
    </c:legend>
    <c:plotVisOnly val="1"/>
    <c:dispBlanksAs val="zero"/>
    <c:showDLblsOverMax val="1"/>
  </c:chart>
  <c:spPr>
    <a:solidFill>
      <a:srgbClr val="FFFFFF"/>
    </a:solidFill>
  </c:spPr>
  <c:txPr>
    <a:bodyPr/>
    <a:lstStyle/>
    <a:p>
      <a:pPr>
        <a:defRPr sz="800" smtId="4294967295"/>
      </a:pPr>
      <a:endParaRPr lang="en-US"/>
    </a:p>
  </c:tx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n-GB" sz="1000"/>
              <a:t>UK: appeal of different fillings for chocolate bars/blocks, 2024</a:t>
            </a:r>
          </a:p>
        </c:rich>
      </c:tx>
      <c:overlay val="0"/>
    </c:title>
    <c:autoTitleDeleted val="0"/>
    <c:plotArea>
      <c:layout/>
      <c:barChart>
        <c:barDir val="bar"/>
        <c:grouping val="clustered"/>
        <c:varyColors val="0"/>
        <c:ser>
          <c:idx val="0"/>
          <c:order val="0"/>
          <c:tx>
            <c:strRef>
              <c:f>Sheet1!$B$1</c:f>
              <c:strCache>
                <c:ptCount val="1"/>
                <c:pt idx="0">
                  <c:v>%</c:v>
                </c:pt>
              </c:strCache>
            </c:strRef>
          </c:tx>
          <c:spPr>
            <a:solidFill>
              <a:srgbClr val="5E358B"/>
            </a:solidFill>
          </c:spPr>
          <c:invertIfNegative val="0"/>
          <c:dLbls>
            <c:dLbl>
              <c:idx val="0"/>
              <c:tx>
                <c:rich>
                  <a:bodyPr/>
                  <a:lstStyle/>
                  <a:p>
                    <a:r>
                      <a:rPr lang="en-US"/>
                      <a:t>54</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EDEC-4F2A-808E-0D73E23877BD}"/>
                </c:ext>
              </c:extLst>
            </c:dLbl>
            <c:dLbl>
              <c:idx val="1"/>
              <c:tx>
                <c:rich>
                  <a:bodyPr/>
                  <a:lstStyle/>
                  <a:p>
                    <a:r>
                      <a:rPr lang="en-US"/>
                      <a:t>51</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EDEC-4F2A-808E-0D73E23877BD}"/>
                </c:ext>
              </c:extLst>
            </c:dLbl>
            <c:dLbl>
              <c:idx val="2"/>
              <c:tx>
                <c:rich>
                  <a:bodyPr/>
                  <a:lstStyle/>
                  <a:p>
                    <a:r>
                      <a:rPr lang="en-US"/>
                      <a:t>45</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EDEC-4F2A-808E-0D73E23877BD}"/>
                </c:ext>
              </c:extLst>
            </c:dLbl>
            <c:dLbl>
              <c:idx val="3"/>
              <c:tx>
                <c:rich>
                  <a:bodyPr/>
                  <a:lstStyle/>
                  <a:p>
                    <a:r>
                      <a:rPr lang="en-US"/>
                      <a:t>41</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EDEC-4F2A-808E-0D73E23877BD}"/>
                </c:ext>
              </c:extLst>
            </c:dLbl>
            <c:dLbl>
              <c:idx val="4"/>
              <c:tx>
                <c:rich>
                  <a:bodyPr/>
                  <a:lstStyle/>
                  <a:p>
                    <a:r>
                      <a:rPr lang="en-US"/>
                      <a:t>39</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EDEC-4F2A-808E-0D73E23877BD}"/>
                </c:ext>
              </c:extLst>
            </c:dLbl>
            <c:dLbl>
              <c:idx val="5"/>
              <c:tx>
                <c:rich>
                  <a:bodyPr/>
                  <a:lstStyle/>
                  <a:p>
                    <a:r>
                      <a:rPr lang="en-US"/>
                      <a:t>34</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EDEC-4F2A-808E-0D73E23877BD}"/>
                </c:ext>
              </c:extLst>
            </c:dLbl>
            <c:dLbl>
              <c:idx val="6"/>
              <c:tx>
                <c:rich>
                  <a:bodyPr/>
                  <a:lstStyle/>
                  <a:p>
                    <a:r>
                      <a:rPr lang="en-US"/>
                      <a:t>31</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EDEC-4F2A-808E-0D73E23877BD}"/>
                </c:ext>
              </c:extLst>
            </c:dLbl>
            <c:dLbl>
              <c:idx val="7"/>
              <c:tx>
                <c:rich>
                  <a:bodyPr/>
                  <a:lstStyle/>
                  <a:p>
                    <a:r>
                      <a:rPr lang="en-US"/>
                      <a:t>29</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EDEC-4F2A-808E-0D73E23877BD}"/>
                </c:ext>
              </c:extLst>
            </c:dLbl>
            <c:dLbl>
              <c:idx val="8"/>
              <c:tx>
                <c:rich>
                  <a:bodyPr/>
                  <a:lstStyle/>
                  <a:p>
                    <a:r>
                      <a:rPr lang="en-US"/>
                      <a:t>5</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EDEC-4F2A-808E-0D73E23877BD}"/>
                </c:ext>
              </c:extLst>
            </c:dLbl>
            <c:spPr>
              <a:noFill/>
              <a:ln>
                <a:noFill/>
              </a:ln>
              <a:effectLst/>
            </c:spPr>
            <c:txPr>
              <a:bodyPr/>
              <a:lstStyle/>
              <a:p>
                <a:pPr>
                  <a:defRPr sz="700" smtId="4294967295"/>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Sheet1!$A$2:$A$10</c:f>
              <c:strCache>
                <c:ptCount val="9"/>
                <c:pt idx="0">
                  <c:v>Caramel</c:v>
                </c:pt>
                <c:pt idx="1">
                  <c:v>Nuts</c:v>
                </c:pt>
                <c:pt idx="2">
                  <c:v>Biscuit/wafer pieces</c:v>
                </c:pt>
                <c:pt idx="3">
                  <c:v>Aerated chocolate (eg chocolate with bubbles)</c:v>
                </c:pt>
                <c:pt idx="4">
                  <c:v>Flavoured cream fillings (eg coffee cream)</c:v>
                </c:pt>
                <c:pt idx="5">
                  <c:v>Dried fruit</c:v>
                </c:pt>
                <c:pt idx="6">
                  <c:v>Praline</c:v>
                </c:pt>
                <c:pt idx="7">
                  <c:v>Cereal pieces (eg crisped rice)</c:v>
                </c:pt>
                <c:pt idx="8">
                  <c:v>None of these</c:v>
                </c:pt>
              </c:strCache>
            </c:strRef>
          </c:cat>
          <c:val>
            <c:numRef>
              <c:f>Sheet1!$B$2:$B$10</c:f>
              <c:numCache>
                <c:formatCode>General</c:formatCode>
                <c:ptCount val="9"/>
                <c:pt idx="0">
                  <c:v>54</c:v>
                </c:pt>
                <c:pt idx="1">
                  <c:v>51</c:v>
                </c:pt>
                <c:pt idx="2">
                  <c:v>45</c:v>
                </c:pt>
                <c:pt idx="3">
                  <c:v>41</c:v>
                </c:pt>
                <c:pt idx="4">
                  <c:v>39</c:v>
                </c:pt>
                <c:pt idx="5">
                  <c:v>34</c:v>
                </c:pt>
                <c:pt idx="6">
                  <c:v>31</c:v>
                </c:pt>
                <c:pt idx="7">
                  <c:v>29</c:v>
                </c:pt>
                <c:pt idx="8">
                  <c:v>5</c:v>
                </c:pt>
              </c:numCache>
            </c:numRef>
          </c:val>
          <c:extLst>
            <c:ext xmlns:c16="http://schemas.microsoft.com/office/drawing/2014/chart" uri="{C3380CC4-5D6E-409C-BE32-E72D297353CC}">
              <c16:uniqueId val="{00000009-EDEC-4F2A-808E-0D73E23877BD}"/>
            </c:ext>
          </c:extLst>
        </c:ser>
        <c:dLbls>
          <c:showLegendKey val="0"/>
          <c:showVal val="0"/>
          <c:showCatName val="0"/>
          <c:showSerName val="0"/>
          <c:showPercent val="0"/>
          <c:showBubbleSize val="0"/>
        </c:dLbls>
        <c:gapWidth val="150"/>
        <c:axId val="67451136"/>
        <c:axId val="66437120"/>
      </c:barChart>
      <c:catAx>
        <c:axId val="67451136"/>
        <c:scaling>
          <c:orientation val="maxMin"/>
        </c:scaling>
        <c:delete val="0"/>
        <c:axPos val="l"/>
        <c:numFmt formatCode="General" sourceLinked="1"/>
        <c:majorTickMark val="out"/>
        <c:minorTickMark val="none"/>
        <c:tickLblPos val="nextTo"/>
        <c:spPr>
          <a:ln>
            <a:solidFill>
              <a:srgbClr val="848484"/>
            </a:solidFill>
          </a:ln>
        </c:spPr>
        <c:crossAx val="66437120"/>
        <c:crosses val="autoZero"/>
        <c:auto val="0"/>
        <c:lblAlgn val="ctr"/>
        <c:lblOffset val="100"/>
        <c:noMultiLvlLbl val="0"/>
      </c:catAx>
      <c:valAx>
        <c:axId val="66437120"/>
        <c:scaling>
          <c:orientation val="minMax"/>
          <c:max val="80"/>
          <c:min val="0"/>
        </c:scaling>
        <c:delete val="0"/>
        <c:axPos val="b"/>
        <c:title>
          <c:tx>
            <c:rich>
              <a:bodyPr/>
              <a:lstStyle/>
              <a:p>
                <a:pPr>
                  <a:defRPr/>
                </a:pPr>
                <a:r>
                  <a:rPr lang="en-GB" sz="800"/>
                  <a:t>% of respondents</a:t>
                </a:r>
              </a:p>
            </c:rich>
          </c:tx>
          <c:overlay val="0"/>
        </c:title>
        <c:numFmt formatCode="General" sourceLinked="1"/>
        <c:majorTickMark val="out"/>
        <c:minorTickMark val="none"/>
        <c:tickLblPos val="nextTo"/>
        <c:spPr>
          <a:ln>
            <a:solidFill>
              <a:srgbClr val="848484"/>
            </a:solidFill>
          </a:ln>
        </c:spPr>
        <c:crossAx val="67451136"/>
        <c:crosses val="max"/>
        <c:crossBetween val="between"/>
        <c:majorUnit val="20"/>
      </c:valAx>
    </c:plotArea>
    <c:plotVisOnly val="1"/>
    <c:dispBlanksAs val="zero"/>
    <c:showDLblsOverMax val="1"/>
  </c:chart>
  <c:spPr>
    <a:solidFill>
      <a:srgbClr val="FFFFFF"/>
    </a:solidFill>
  </c:spPr>
  <c:txPr>
    <a:bodyPr/>
    <a:lstStyle/>
    <a:p>
      <a:pPr>
        <a:defRPr sz="800" smtId="4294967295"/>
      </a:pPr>
      <a:endParaRPr lang="en-US"/>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7369142-4560-4326-9D14-7FE5056B5E3E}" type="datetimeFigureOut">
              <a:rPr lang="en-GB" smtClean="0"/>
              <a:t>20/12/2024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E892BD9-07A2-44DE-AAB7-062C9C9CEEB6}" type="slidenum">
              <a:rPr lang="en-GB" smtClean="0"/>
              <a:t>‹#›</a:t>
            </a:fld>
            <a:endParaRPr lang="en-GB"/>
          </a:p>
        </p:txBody>
      </p:sp>
    </p:spTree>
    <p:extLst>
      <p:ext uri="{BB962C8B-B14F-4D97-AF65-F5344CB8AC3E}">
        <p14:creationId xmlns:p14="http://schemas.microsoft.com/office/powerpoint/2010/main" val="38555409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Following McCarthy’s STP Process, which was later developed by Booms and Bitner we can seek insight into the market and effectively segment and target Cadburys ideal audience</a:t>
            </a:r>
          </a:p>
        </p:txBody>
      </p:sp>
      <p:sp>
        <p:nvSpPr>
          <p:cNvPr id="4" name="Slide Number Placeholder 3"/>
          <p:cNvSpPr>
            <a:spLocks noGrp="1"/>
          </p:cNvSpPr>
          <p:nvPr>
            <p:ph type="sldNum" sz="quarter" idx="5"/>
          </p:nvPr>
        </p:nvSpPr>
        <p:spPr/>
        <p:txBody>
          <a:bodyPr/>
          <a:lstStyle/>
          <a:p>
            <a:fld id="{4E892BD9-07A2-44DE-AAB7-062C9C9CEEB6}" type="slidenum">
              <a:rPr lang="en-GB" smtClean="0"/>
              <a:t>2</a:t>
            </a:fld>
            <a:endParaRPr lang="en-GB"/>
          </a:p>
        </p:txBody>
      </p:sp>
    </p:spTree>
    <p:extLst>
      <p:ext uri="{BB962C8B-B14F-4D97-AF65-F5344CB8AC3E}">
        <p14:creationId xmlns:p14="http://schemas.microsoft.com/office/powerpoint/2010/main" val="27616680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C2143D-FF3E-C54A-8B69-CA6C1FB7FC7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6DAD1D-4AA6-AD2D-3F67-C4ECCAF0ADA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B767EA3-1913-3F12-2E80-C57D6CD96A00}"/>
              </a:ext>
            </a:extLst>
          </p:cNvPr>
          <p:cNvSpPr>
            <a:spLocks noGrp="1"/>
          </p:cNvSpPr>
          <p:nvPr>
            <p:ph type="body" idx="1"/>
          </p:nvPr>
        </p:nvSpPr>
        <p:spPr/>
        <p:txBody>
          <a:bodyPr/>
          <a:lstStyle/>
          <a:p>
            <a:pPr marL="0" indent="0">
              <a:buFont typeface="Arial" panose="020B0604020202020204" pitchFamily="34" charset="0"/>
              <a:buNone/>
            </a:pPr>
            <a:r>
              <a:rPr lang="en-GB" dirty="0"/>
              <a:t>HFSS or high in fat, salt or sugar is a restriction focused on a selected range of categories deemed unhealthy for children's’ health.</a:t>
            </a:r>
          </a:p>
          <a:p>
            <a:pPr marL="0" indent="0">
              <a:buFont typeface="Arial" panose="020B0604020202020204" pitchFamily="34" charset="0"/>
              <a:buNone/>
            </a:pPr>
            <a:endParaRPr lang="en-GB" dirty="0"/>
          </a:p>
          <a:p>
            <a:pPr marL="0" indent="0">
              <a:buFont typeface="Arial" panose="020B0604020202020204" pitchFamily="34" charset="0"/>
              <a:buNone/>
            </a:pPr>
            <a:r>
              <a:rPr lang="en-GB" dirty="0"/>
              <a:t>These specifically target products high in saturated fat, sodium, sugar and energy per 100g. Chocolate fits under this category. </a:t>
            </a:r>
          </a:p>
          <a:p>
            <a:pPr marL="0" indent="0">
              <a:buFont typeface="Arial" panose="020B0604020202020204" pitchFamily="34" charset="0"/>
              <a:buNone/>
            </a:pPr>
            <a:endParaRPr lang="en-GB" dirty="0"/>
          </a:p>
          <a:p>
            <a:pPr marL="0" indent="0">
              <a:buFont typeface="Arial" panose="020B0604020202020204" pitchFamily="34" charset="0"/>
              <a:buNone/>
            </a:pPr>
            <a:r>
              <a:rPr lang="en-GB" dirty="0"/>
              <a:t>The previous slide stated people want the same levels of cocoa not the same level of chocolate. If you were to reduce the volume of cocoa, this would affect the taste of the chocolate. However, if you were to reduce the volume of chocolate this reduces the amount of chocolate someone receives.</a:t>
            </a:r>
          </a:p>
        </p:txBody>
      </p:sp>
      <p:sp>
        <p:nvSpPr>
          <p:cNvPr id="4" name="Slide Number Placeholder 3">
            <a:extLst>
              <a:ext uri="{FF2B5EF4-FFF2-40B4-BE49-F238E27FC236}">
                <a16:creationId xmlns:a16="http://schemas.microsoft.com/office/drawing/2014/main" id="{D450193E-6FFF-B286-E3C2-30E542E0C6F6}"/>
              </a:ext>
            </a:extLst>
          </p:cNvPr>
          <p:cNvSpPr>
            <a:spLocks noGrp="1"/>
          </p:cNvSpPr>
          <p:nvPr>
            <p:ph type="sldNum" sz="quarter" idx="5"/>
          </p:nvPr>
        </p:nvSpPr>
        <p:spPr/>
        <p:txBody>
          <a:bodyPr/>
          <a:lstStyle/>
          <a:p>
            <a:fld id="{4E892BD9-07A2-44DE-AAB7-062C9C9CEEB6}" type="slidenum">
              <a:rPr lang="en-GB" smtClean="0"/>
              <a:t>13</a:t>
            </a:fld>
            <a:endParaRPr lang="en-GB"/>
          </a:p>
        </p:txBody>
      </p:sp>
    </p:spTree>
    <p:extLst>
      <p:ext uri="{BB962C8B-B14F-4D97-AF65-F5344CB8AC3E}">
        <p14:creationId xmlns:p14="http://schemas.microsoft.com/office/powerpoint/2010/main" val="34453771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With this information you can identify a key insight into the market. A chocolate bar of single serving and large block size that has two fillings of nuts and dried fruit containing a lower volume of chocolate. </a:t>
            </a:r>
          </a:p>
          <a:p>
            <a:endParaRPr lang="en-GB" dirty="0"/>
          </a:p>
          <a:p>
            <a:r>
              <a:rPr lang="en-GB" dirty="0"/>
              <a:t>This idea isn’t new, Cadbury and many other chocolate brands have got dried fruit and nut bars, however this will be advertised as “Brand new and extra fillings in the bar”, masking the decrease in chocolate volume and pushing the agenda of health. </a:t>
            </a:r>
          </a:p>
          <a:p>
            <a:endParaRPr lang="en-GB" dirty="0"/>
          </a:p>
          <a:p>
            <a:r>
              <a:rPr lang="en-GB" dirty="0"/>
              <a:t>It is possible to take this one step further as well and make it a premium bar with increased cocoa content due to 73% of chocolate buyers believe premium chocolate is worth buying. However, this does not fall within Cadbury’s brand positioning. Nor does the desire for those wanting less cocoa as Cadburys main positioning is orientated around its taste.</a:t>
            </a:r>
          </a:p>
        </p:txBody>
      </p:sp>
      <p:sp>
        <p:nvSpPr>
          <p:cNvPr id="4" name="Slide Number Placeholder 3"/>
          <p:cNvSpPr>
            <a:spLocks noGrp="1"/>
          </p:cNvSpPr>
          <p:nvPr>
            <p:ph type="sldNum" sz="quarter" idx="5"/>
          </p:nvPr>
        </p:nvSpPr>
        <p:spPr/>
        <p:txBody>
          <a:bodyPr/>
          <a:lstStyle/>
          <a:p>
            <a:fld id="{4E892BD9-07A2-44DE-AAB7-062C9C9CEEB6}" type="slidenum">
              <a:rPr lang="en-GB" smtClean="0"/>
              <a:t>14</a:t>
            </a:fld>
            <a:endParaRPr lang="en-GB"/>
          </a:p>
        </p:txBody>
      </p:sp>
    </p:spTree>
    <p:extLst>
      <p:ext uri="{BB962C8B-B14F-4D97-AF65-F5344CB8AC3E}">
        <p14:creationId xmlns:p14="http://schemas.microsoft.com/office/powerpoint/2010/main" val="8521252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Keller’s Pyramid:</a:t>
            </a:r>
          </a:p>
          <a:p>
            <a:pPr marL="171450" indent="-171450">
              <a:buFont typeface="Arial" panose="020B0604020202020204" pitchFamily="34" charset="0"/>
              <a:buChar char="•"/>
            </a:pPr>
            <a:r>
              <a:rPr lang="en-GB" dirty="0"/>
              <a:t>Salience – Mondelez the owner of Cadbury, Dairy Milk, Purple, Specific font, “Taste like this feels”, Second biggest confectionary brand in the world, Block of Chocolate</a:t>
            </a:r>
          </a:p>
          <a:p>
            <a:pPr marL="171450" indent="-171450">
              <a:buFont typeface="Arial" panose="020B0604020202020204" pitchFamily="34" charset="0"/>
              <a:buChar char="•"/>
            </a:pPr>
            <a:endParaRPr lang="en-GB" dirty="0"/>
          </a:p>
          <a:p>
            <a:pPr marL="171450" indent="-171450">
              <a:buFont typeface="Arial" panose="020B0604020202020204" pitchFamily="34" charset="0"/>
              <a:buChar char="•"/>
            </a:pPr>
            <a:r>
              <a:rPr lang="en-GB" dirty="0"/>
              <a:t>Performance/Imagery - Cadbury provides nearly 200 years of chocolate expertise which has been with people since before they were born, it could have been there for them during their lows and their highs. Providing close sentiment to audiences as if "for the people" which can be shown through their Christmas advert of giving away a free piece of chocolate? As their old slogan states, "feel the joy“</a:t>
            </a:r>
          </a:p>
          <a:p>
            <a:pPr marL="171450" indent="-171450">
              <a:buFont typeface="Arial" panose="020B0604020202020204" pitchFamily="34" charset="0"/>
              <a:buChar char="•"/>
            </a:pPr>
            <a:endParaRPr lang="en-GB" dirty="0"/>
          </a:p>
          <a:p>
            <a:pPr marL="171450" indent="-171450">
              <a:buFont typeface="Arial" panose="020B0604020202020204" pitchFamily="34" charset="0"/>
              <a:buChar char="•"/>
            </a:pPr>
            <a:r>
              <a:rPr lang="en-GB" dirty="0"/>
              <a:t>Judgements/Feelings – Cadbury produces a sense of joy, enjoyment and youth. It is giving and provides customers with happiness at even their simplest chocolate bar of dairy milk. Seasonal chocolate such as crème eggs and mini eggs create excitement and anticipation. Past experimental advertisement has also resonated with audiences to never forget the brand, or the joy provided e.g. the gorilla advert</a:t>
            </a:r>
          </a:p>
          <a:p>
            <a:pPr marL="171450" indent="-171450">
              <a:buFont typeface="Arial" panose="020B0604020202020204" pitchFamily="34" charset="0"/>
              <a:buChar char="•"/>
            </a:pPr>
            <a:endParaRPr lang="en-GB" dirty="0"/>
          </a:p>
          <a:p>
            <a:pPr marL="171450" indent="-171450">
              <a:buFont typeface="Arial" panose="020B0604020202020204" pitchFamily="34" charset="0"/>
              <a:buChar char="•"/>
            </a:pPr>
            <a:r>
              <a:rPr lang="en-GB" dirty="0"/>
              <a:t>Resonance – The current message of Cadbury which replaced feel the joy in 2016 is “Taste like this feels”. Cadbury is arguably the most successful selling confectionary in the UK and clearly customers resonate with the message of its taste, consuming what they believe to be tasty. Through this taste, Cadbury can create loyalty due to its superior product which will lead to brand advocacy as customers inform or recommend people to try certain Cadbury chocolate bars</a:t>
            </a:r>
          </a:p>
          <a:p>
            <a:endParaRPr lang="en-GB" dirty="0"/>
          </a:p>
          <a:p>
            <a:endParaRPr lang="en-GB" dirty="0"/>
          </a:p>
          <a:p>
            <a:endParaRPr lang="en-GB" dirty="0"/>
          </a:p>
        </p:txBody>
      </p:sp>
      <p:sp>
        <p:nvSpPr>
          <p:cNvPr id="4" name="Slide Number Placeholder 3"/>
          <p:cNvSpPr>
            <a:spLocks noGrp="1"/>
          </p:cNvSpPr>
          <p:nvPr>
            <p:ph type="sldNum" sz="quarter" idx="5"/>
          </p:nvPr>
        </p:nvSpPr>
        <p:spPr/>
        <p:txBody>
          <a:bodyPr/>
          <a:lstStyle/>
          <a:p>
            <a:fld id="{4E892BD9-07A2-44DE-AAB7-062C9C9CEEB6}" type="slidenum">
              <a:rPr lang="en-GB" smtClean="0"/>
              <a:t>15</a:t>
            </a:fld>
            <a:endParaRPr lang="en-GB"/>
          </a:p>
        </p:txBody>
      </p:sp>
    </p:spTree>
    <p:extLst>
      <p:ext uri="{BB962C8B-B14F-4D97-AF65-F5344CB8AC3E}">
        <p14:creationId xmlns:p14="http://schemas.microsoft.com/office/powerpoint/2010/main" val="15708381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FBA273-DD7B-582E-7272-A9B241C6BDF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A24F814-AE93-541F-4EBC-846697BD72E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928AC59-7BDB-7244-4B66-B32EE1CEC039}"/>
              </a:ext>
            </a:extLst>
          </p:cNvPr>
          <p:cNvSpPr>
            <a:spLocks noGrp="1"/>
          </p:cNvSpPr>
          <p:nvPr>
            <p:ph type="body" idx="1"/>
          </p:nvPr>
        </p:nvSpPr>
        <p:spPr/>
        <p:txBody>
          <a:bodyPr/>
          <a:lstStyle/>
          <a:p>
            <a:r>
              <a:rPr lang="en-GB" dirty="0"/>
              <a:t>Currently, Cadbury by average is the healthiest choice of the main chocolate bars losing out to only mars in lowest saturated fats. It is also the second lowest in calorie count behind nestle.</a:t>
            </a:r>
          </a:p>
          <a:p>
            <a:endParaRPr lang="en-GB" dirty="0"/>
          </a:p>
        </p:txBody>
      </p:sp>
      <p:sp>
        <p:nvSpPr>
          <p:cNvPr id="4" name="Slide Number Placeholder 3">
            <a:extLst>
              <a:ext uri="{FF2B5EF4-FFF2-40B4-BE49-F238E27FC236}">
                <a16:creationId xmlns:a16="http://schemas.microsoft.com/office/drawing/2014/main" id="{9058FFCB-52E4-218C-5A2A-03BDE635A501}"/>
              </a:ext>
            </a:extLst>
          </p:cNvPr>
          <p:cNvSpPr>
            <a:spLocks noGrp="1"/>
          </p:cNvSpPr>
          <p:nvPr>
            <p:ph type="sldNum" sz="quarter" idx="5"/>
          </p:nvPr>
        </p:nvSpPr>
        <p:spPr/>
        <p:txBody>
          <a:bodyPr/>
          <a:lstStyle/>
          <a:p>
            <a:fld id="{4E892BD9-07A2-44DE-AAB7-062C9C9CEEB6}" type="slidenum">
              <a:rPr lang="en-GB" smtClean="0"/>
              <a:t>16</a:t>
            </a:fld>
            <a:endParaRPr lang="en-GB"/>
          </a:p>
        </p:txBody>
      </p:sp>
    </p:spTree>
    <p:extLst>
      <p:ext uri="{BB962C8B-B14F-4D97-AF65-F5344CB8AC3E}">
        <p14:creationId xmlns:p14="http://schemas.microsoft.com/office/powerpoint/2010/main" val="6991392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4E892BD9-07A2-44DE-AAB7-062C9C9CEEB6}" type="slidenum">
              <a:rPr lang="en-GB" smtClean="0"/>
              <a:t>17</a:t>
            </a:fld>
            <a:endParaRPr lang="en-GB"/>
          </a:p>
        </p:txBody>
      </p:sp>
    </p:spTree>
    <p:extLst>
      <p:ext uri="{BB962C8B-B14F-4D97-AF65-F5344CB8AC3E}">
        <p14:creationId xmlns:p14="http://schemas.microsoft.com/office/powerpoint/2010/main" val="15913468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GB" dirty="0"/>
              <a:t>Due to the </a:t>
            </a:r>
            <a:r>
              <a:rPr lang="en-GB" dirty="0" err="1"/>
              <a:t>predicited</a:t>
            </a:r>
            <a:r>
              <a:rPr lang="en-GB" dirty="0"/>
              <a:t> increase in sales for the future of the confectionary market, my recommended marketing strategy would enable the launch of a new product catered towards the specific target audience</a:t>
            </a:r>
          </a:p>
          <a:p>
            <a:pPr marL="0" indent="0">
              <a:buFont typeface="Arial" panose="020B0604020202020204" pitchFamily="34" charset="0"/>
              <a:buNone/>
            </a:pPr>
            <a:endParaRPr lang="en-GB" dirty="0"/>
          </a:p>
          <a:p>
            <a:pPr marL="171450" indent="-171450">
              <a:buFont typeface="Arial" panose="020B0604020202020204" pitchFamily="34" charset="0"/>
              <a:buChar char="•"/>
            </a:pPr>
            <a:r>
              <a:rPr lang="en-GB" dirty="0"/>
              <a:t>Lower chocolate volume in chocolate to ‘dodge’ HFSS regulations and include increased health in products such as nuts and fruit – this will be advertised as something new and exciting – the inclusion of two fillings is also a popular filling choice</a:t>
            </a:r>
          </a:p>
          <a:p>
            <a:pPr marL="171450" indent="-171450">
              <a:buFont typeface="Arial" panose="020B0604020202020204" pitchFamily="34" charset="0"/>
              <a:buChar char="•"/>
            </a:pPr>
            <a:r>
              <a:rPr lang="en-GB" dirty="0"/>
              <a:t>Healthy chocolate to be advertised to a growing audience who will be more health conscious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dirty="0"/>
              <a:t>Continued advertisement via the TV which is the biggest media consumption of the target audience and the place they get the most news - TV Remains the dominant medium for advertising chocolate and according to Ofcom they are the biggest consumer of television</a:t>
            </a:r>
          </a:p>
          <a:p>
            <a:pPr marL="171450" indent="-171450">
              <a:buFont typeface="Arial" panose="020B0604020202020204" pitchFamily="34" charset="0"/>
              <a:buChar char="•"/>
            </a:pPr>
            <a:r>
              <a:rPr lang="en-GB" dirty="0"/>
              <a:t>With the news pushing more healthy regulations and regulations being forced in October 2025 it will be better to get ahead of the curve as well as be healthy treat for customers to consume</a:t>
            </a:r>
          </a:p>
          <a:p>
            <a:pPr marL="171450" indent="-171450">
              <a:buFont typeface="Arial" panose="020B0604020202020204" pitchFamily="34" charset="0"/>
              <a:buChar char="•"/>
            </a:pPr>
            <a:endParaRPr lang="en-GB" dirty="0"/>
          </a:p>
        </p:txBody>
      </p:sp>
      <p:sp>
        <p:nvSpPr>
          <p:cNvPr id="4" name="Slide Number Placeholder 3"/>
          <p:cNvSpPr>
            <a:spLocks noGrp="1"/>
          </p:cNvSpPr>
          <p:nvPr>
            <p:ph type="sldNum" sz="quarter" idx="5"/>
          </p:nvPr>
        </p:nvSpPr>
        <p:spPr/>
        <p:txBody>
          <a:bodyPr/>
          <a:lstStyle/>
          <a:p>
            <a:fld id="{4E892BD9-07A2-44DE-AAB7-062C9C9CEEB6}" type="slidenum">
              <a:rPr lang="en-GB" smtClean="0"/>
              <a:t>18</a:t>
            </a:fld>
            <a:endParaRPr lang="en-GB"/>
          </a:p>
        </p:txBody>
      </p:sp>
    </p:spTree>
    <p:extLst>
      <p:ext uri="{BB962C8B-B14F-4D97-AF65-F5344CB8AC3E}">
        <p14:creationId xmlns:p14="http://schemas.microsoft.com/office/powerpoint/2010/main" val="5393981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Product – A healthy chocolate bar in the form of single-serve and large blocks with a lower chocolate volume but the normal cocoa amount to maintain taste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Price – Ideally the price will be similar to the current Cadbury products on offer such as the dairy milk to create a quality association which will reflect the quality expectation of a dairy milk. Prices may fluctuate due to HFSS restrictions however it should be aimed to be maintain the same price as a dairy milk.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Place – Cadbury is available for delivery as demonstrated by their own advertisement however it will predominantly be in stores and ideally on a higher shelf than the rest of the chocolate bars to be closer to eye level of customers and to reflect the HSFF restrictions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r>
              <a:rPr lang="en-GB" dirty="0"/>
              <a:t>Promotion – Benefits based promotion demonstrating how the product is healthier than competitors and fits into the lives of the UK population. The majority of the advertisement will be TV based as that is the media the target audience consumes most which currently fits with on-going trends of the chocolate advertisement, however in-person selling and free samples could generate earned media as well as positive PR towards Cadbury and potential launch of a new product</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People – Perception of Cadbury from staff members is hard to judge due to the chocolate being sold in superstores. While the Cadbury factory is open to visitors with positive reviews of staff most of the perception would be created through promotion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r>
              <a:rPr lang="en-GB" dirty="0"/>
              <a:t>Process – Being an old company much of the UK is already aware and associated with Cadbury for as long as they can remember. Cadbury is shown to listen as with their return of the Wispa bar which was previously discontinued but brought back from customer appeal showcasing the company's empathy and relationship for its consumers.</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Physical Evidence – As established Cadbury has been around for 200+ years in which it has a long history of listening to customers, creating new flavours and even returning flavours due to audience input. As for its main selling point, the taste, its heritage speaks for itself as stated already, much of the UK will have a connection with Cadbury since before they can remember which these feelings and emotions are the strongest form of evidence.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Overall, this push towards health should help engage Cadburys target audience towards a new mindset around confectionary's such as chocolate and resolve the limitations on snacking and sweet treats.</a:t>
            </a:r>
          </a:p>
        </p:txBody>
      </p:sp>
      <p:sp>
        <p:nvSpPr>
          <p:cNvPr id="4" name="Slide Number Placeholder 3"/>
          <p:cNvSpPr>
            <a:spLocks noGrp="1"/>
          </p:cNvSpPr>
          <p:nvPr>
            <p:ph type="sldNum" sz="quarter" idx="5"/>
          </p:nvPr>
        </p:nvSpPr>
        <p:spPr/>
        <p:txBody>
          <a:bodyPr/>
          <a:lstStyle/>
          <a:p>
            <a:fld id="{4E892BD9-07A2-44DE-AAB7-062C9C9CEEB6}" type="slidenum">
              <a:rPr lang="en-GB" smtClean="0"/>
              <a:t>19</a:t>
            </a:fld>
            <a:endParaRPr lang="en-GB"/>
          </a:p>
        </p:txBody>
      </p:sp>
    </p:spTree>
    <p:extLst>
      <p:ext uri="{BB962C8B-B14F-4D97-AF65-F5344CB8AC3E}">
        <p14:creationId xmlns:p14="http://schemas.microsoft.com/office/powerpoint/2010/main" val="10603527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During the previous section I outlined a few reasons for possible drivers of customer behaviour these were health (mainly physical), finance and the environment.</a:t>
            </a:r>
          </a:p>
          <a:p>
            <a:endParaRPr lang="en-GB" dirty="0"/>
          </a:p>
          <a:p>
            <a:r>
              <a:rPr lang="en-GB" dirty="0"/>
              <a:t>The main one to focus on will be the increase in attention towards health and the push for an ageing population to improve their health as discussed in the news. The effects of this can be seen in the 71% of adults striving towards eating healthy. While the news can arguably be propaganda which works to inform people of the going-</a:t>
            </a:r>
            <a:r>
              <a:rPr lang="en-GB" dirty="0" err="1"/>
              <a:t>ons</a:t>
            </a:r>
            <a:r>
              <a:rPr lang="en-GB" dirty="0"/>
              <a:t> it does it from a viewpoint of the creator. Therefore, if you consistently watch the news like this audience does, you are more than likely apart of that viewpoint and appeal </a:t>
            </a:r>
          </a:p>
          <a:p>
            <a:endParaRPr lang="en-GB" dirty="0"/>
          </a:p>
          <a:p>
            <a:r>
              <a:rPr lang="en-GB" dirty="0"/>
              <a:t>With the news covering the topic, an </a:t>
            </a:r>
            <a:r>
              <a:rPr lang="en-GB" dirty="0" err="1"/>
              <a:t>authoritive</a:t>
            </a:r>
            <a:r>
              <a:rPr lang="en-GB" dirty="0"/>
              <a:t> informant, it puts one in the forefront, like you specifically are being talked to, as Gilovich, </a:t>
            </a:r>
            <a:r>
              <a:rPr lang="en-GB" dirty="0" err="1"/>
              <a:t>Medvee</a:t>
            </a:r>
            <a:r>
              <a:rPr lang="en-GB" dirty="0"/>
              <a:t> and </a:t>
            </a:r>
            <a:r>
              <a:rPr lang="en-GB" dirty="0" err="1"/>
              <a:t>Satvitsky</a:t>
            </a:r>
            <a:r>
              <a:rPr lang="en-GB" dirty="0"/>
              <a:t> states, putting you in the spotlight. You feel singled out and if you don’t fit their social norm you are shamed. Forced to compare yourself to others you know and those of influential status.</a:t>
            </a:r>
          </a:p>
          <a:p>
            <a:endParaRPr lang="en-GB" dirty="0"/>
          </a:p>
          <a:p>
            <a:r>
              <a:rPr lang="en-GB" dirty="0"/>
              <a:t>As health is a sensitive topic, it is easy to utilise one of the 6 primal stimuli as discussed by Morin and </a:t>
            </a:r>
            <a:r>
              <a:rPr lang="en-GB" dirty="0" err="1"/>
              <a:t>Renvoise</a:t>
            </a:r>
            <a:r>
              <a:rPr lang="en-GB" dirty="0"/>
              <a:t>: Contrast. By effectively scaring people with the news causing them to reflect on themselves and compare themselves to others in a split second, you can effectively push a new agenda of a healthy lifestyle, which can be clearly seen in the UK priority charts, above financial security which many deem to be very important with the cost of living crisis at the moment.</a:t>
            </a:r>
          </a:p>
        </p:txBody>
      </p:sp>
      <p:sp>
        <p:nvSpPr>
          <p:cNvPr id="4" name="Slide Number Placeholder 3"/>
          <p:cNvSpPr>
            <a:spLocks noGrp="1"/>
          </p:cNvSpPr>
          <p:nvPr>
            <p:ph type="sldNum" sz="quarter" idx="5"/>
          </p:nvPr>
        </p:nvSpPr>
        <p:spPr/>
        <p:txBody>
          <a:bodyPr/>
          <a:lstStyle/>
          <a:p>
            <a:fld id="{4E892BD9-07A2-44DE-AAB7-062C9C9CEEB6}" type="slidenum">
              <a:rPr lang="en-GB" smtClean="0"/>
              <a:t>21</a:t>
            </a:fld>
            <a:endParaRPr lang="en-GB"/>
          </a:p>
        </p:txBody>
      </p:sp>
    </p:spTree>
    <p:extLst>
      <p:ext uri="{BB962C8B-B14F-4D97-AF65-F5344CB8AC3E}">
        <p14:creationId xmlns:p14="http://schemas.microsoft.com/office/powerpoint/2010/main" val="17066771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There has been an improvement in health and a push for more adults to maintain a healthier lifestyle</a:t>
            </a:r>
          </a:p>
          <a:p>
            <a:endParaRPr lang="en-GB" dirty="0"/>
          </a:p>
          <a:p>
            <a:r>
              <a:rPr lang="en-GB" dirty="0"/>
              <a:t>In 2021, using the All statistics, over 50% of the population were overweight or obese. Now these are to be taken lightly as being overweight does not necessarily mean you’re unhealthy, but these statistics do not show the true case. However, in 2023, over 50% of the UK population believed to be somewhat healthy or very healthy.</a:t>
            </a:r>
          </a:p>
          <a:p>
            <a:endParaRPr lang="en-GB" dirty="0"/>
          </a:p>
          <a:p>
            <a:r>
              <a:rPr lang="en-GB" dirty="0"/>
              <a:t>You can identify in the 2 years that there must have been a big health push, which has become socially acceptable for many, it is the social norm as outlined by </a:t>
            </a:r>
            <a:r>
              <a:rPr lang="en-GB" dirty="0" err="1"/>
              <a:t>legros</a:t>
            </a:r>
            <a:r>
              <a:rPr lang="en-GB" dirty="0"/>
              <a:t> and </a:t>
            </a:r>
            <a:r>
              <a:rPr lang="en-GB" dirty="0" err="1"/>
              <a:t>Cislaghi</a:t>
            </a:r>
            <a:endParaRPr lang="en-GB" dirty="0"/>
          </a:p>
        </p:txBody>
      </p:sp>
      <p:sp>
        <p:nvSpPr>
          <p:cNvPr id="4" name="Slide Number Placeholder 3"/>
          <p:cNvSpPr>
            <a:spLocks noGrp="1"/>
          </p:cNvSpPr>
          <p:nvPr>
            <p:ph type="sldNum" sz="quarter" idx="5"/>
          </p:nvPr>
        </p:nvSpPr>
        <p:spPr/>
        <p:txBody>
          <a:bodyPr/>
          <a:lstStyle/>
          <a:p>
            <a:fld id="{4E892BD9-07A2-44DE-AAB7-062C9C9CEEB6}" type="slidenum">
              <a:rPr lang="en-GB" smtClean="0"/>
              <a:t>22</a:t>
            </a:fld>
            <a:endParaRPr lang="en-GB"/>
          </a:p>
        </p:txBody>
      </p:sp>
    </p:spTree>
    <p:extLst>
      <p:ext uri="{BB962C8B-B14F-4D97-AF65-F5344CB8AC3E}">
        <p14:creationId xmlns:p14="http://schemas.microsoft.com/office/powerpoint/2010/main" val="42249069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It is a fact that the UK has an ageing population, which is predicted to increase alongside the decrease in birth rates. This means those who exercised consistently before they couldn’t as much will potentially live longer. While it is a morbid thought, those who are aware of their bad health and want to improve may catch a case of FOMO. They will be scared of missing those extra years they could have potentially had. They compare themselves to an ideal future where they live longer.</a:t>
            </a:r>
          </a:p>
          <a:p>
            <a:endParaRPr lang="en-GB" dirty="0"/>
          </a:p>
          <a:p>
            <a:r>
              <a:rPr lang="en-GB" dirty="0"/>
              <a:t>FOMO</a:t>
            </a:r>
          </a:p>
          <a:p>
            <a:r>
              <a:rPr lang="en-GB" dirty="0"/>
              <a:t>Social comparison </a:t>
            </a:r>
          </a:p>
        </p:txBody>
      </p:sp>
      <p:sp>
        <p:nvSpPr>
          <p:cNvPr id="4" name="Slide Number Placeholder 3"/>
          <p:cNvSpPr>
            <a:spLocks noGrp="1"/>
          </p:cNvSpPr>
          <p:nvPr>
            <p:ph type="sldNum" sz="quarter" idx="5"/>
          </p:nvPr>
        </p:nvSpPr>
        <p:spPr/>
        <p:txBody>
          <a:bodyPr/>
          <a:lstStyle/>
          <a:p>
            <a:fld id="{4E892BD9-07A2-44DE-AAB7-062C9C9CEEB6}" type="slidenum">
              <a:rPr lang="en-GB" smtClean="0"/>
              <a:t>23</a:t>
            </a:fld>
            <a:endParaRPr lang="en-GB"/>
          </a:p>
        </p:txBody>
      </p:sp>
    </p:spTree>
    <p:extLst>
      <p:ext uri="{BB962C8B-B14F-4D97-AF65-F5344CB8AC3E}">
        <p14:creationId xmlns:p14="http://schemas.microsoft.com/office/powerpoint/2010/main" val="27129237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4E892BD9-07A2-44DE-AAB7-062C9C9CEEB6}" type="slidenum">
              <a:rPr lang="en-GB" smtClean="0"/>
              <a:t>3</a:t>
            </a:fld>
            <a:endParaRPr lang="en-GB"/>
          </a:p>
        </p:txBody>
      </p:sp>
    </p:spTree>
    <p:extLst>
      <p:ext uri="{BB962C8B-B14F-4D97-AF65-F5344CB8AC3E}">
        <p14:creationId xmlns:p14="http://schemas.microsoft.com/office/powerpoint/2010/main" val="22201860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As you can see on the slide, it is becoming the social norm to be health conscious, 60% of adults are eating more healthily as well as 60% of adults have exercised to manage their health. This is a big proportion of the population and based off the statistics before is only set to increase and become more socially acceptable.</a:t>
            </a:r>
          </a:p>
        </p:txBody>
      </p:sp>
      <p:sp>
        <p:nvSpPr>
          <p:cNvPr id="4" name="Slide Number Placeholder 3"/>
          <p:cNvSpPr>
            <a:spLocks noGrp="1"/>
          </p:cNvSpPr>
          <p:nvPr>
            <p:ph type="sldNum" sz="quarter" idx="5"/>
          </p:nvPr>
        </p:nvSpPr>
        <p:spPr/>
        <p:txBody>
          <a:bodyPr/>
          <a:lstStyle/>
          <a:p>
            <a:fld id="{4E892BD9-07A2-44DE-AAB7-062C9C9CEEB6}" type="slidenum">
              <a:rPr lang="en-GB" smtClean="0"/>
              <a:t>24</a:t>
            </a:fld>
            <a:endParaRPr lang="en-GB"/>
          </a:p>
        </p:txBody>
      </p:sp>
    </p:spTree>
    <p:extLst>
      <p:ext uri="{BB962C8B-B14F-4D97-AF65-F5344CB8AC3E}">
        <p14:creationId xmlns:p14="http://schemas.microsoft.com/office/powerpoint/2010/main" val="10819495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Cadbury is a confectionary brand; it is inherently unhealthy. The biggest audience of Cadbury is their young audience who is slowly disappearing. </a:t>
            </a:r>
          </a:p>
        </p:txBody>
      </p:sp>
      <p:sp>
        <p:nvSpPr>
          <p:cNvPr id="4" name="Slide Number Placeholder 3"/>
          <p:cNvSpPr>
            <a:spLocks noGrp="1"/>
          </p:cNvSpPr>
          <p:nvPr>
            <p:ph type="sldNum" sz="quarter" idx="5"/>
          </p:nvPr>
        </p:nvSpPr>
        <p:spPr/>
        <p:txBody>
          <a:bodyPr/>
          <a:lstStyle/>
          <a:p>
            <a:fld id="{4E892BD9-07A2-44DE-AAB7-062C9C9CEEB6}" type="slidenum">
              <a:rPr lang="en-GB" smtClean="0"/>
              <a:t>25</a:t>
            </a:fld>
            <a:endParaRPr lang="en-GB"/>
          </a:p>
        </p:txBody>
      </p:sp>
    </p:spTree>
    <p:extLst>
      <p:ext uri="{BB962C8B-B14F-4D97-AF65-F5344CB8AC3E}">
        <p14:creationId xmlns:p14="http://schemas.microsoft.com/office/powerpoint/2010/main" val="10098329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 resonance of Cadbury is, “Taste like this feels”. Taste is the biggest thing, something that cannot be replaced or changed. A signal of taste and health, is the placement of the chocolate on the store shelf. Due to HFSS restrictions, a healthier chocolate bar will place higher on a shelf. As we know 71% of chocolate is bought on impulse, people catching it at eye level will be more inclined to take the first one they see as well as the best one. This is established by Cadbury status quo of being a company with 200+ years of chocolate expertise. Maintaining its resonance of taste and following the trend of the new health push, this should aid in creating an effective marketing scheme.</a:t>
            </a:r>
          </a:p>
          <a:p>
            <a:endParaRPr lang="en-GB" dirty="0"/>
          </a:p>
          <a:p>
            <a:r>
              <a:rPr lang="en-GB" dirty="0"/>
              <a:t>Therefore, knowing this the new selection choice as discussed in the previous section will be…</a:t>
            </a:r>
          </a:p>
          <a:p>
            <a:endParaRPr lang="en-GB" dirty="0"/>
          </a:p>
          <a:p>
            <a:r>
              <a:rPr lang="en-GB" dirty="0"/>
              <a:t>People who are try to maintain a healthy lifestyle are bombarded with numerous health tips, overloaded with choices but ones they cannot find reliable. However, if you have an influential, </a:t>
            </a:r>
            <a:r>
              <a:rPr lang="en-GB" dirty="0" err="1"/>
              <a:t>authorative</a:t>
            </a:r>
            <a:r>
              <a:rPr lang="en-GB" dirty="0"/>
              <a:t> and attractive figure, such as a scientist state, “this is healthy”, people are more inclined to believe. This is an example of selective perception, where people are more likely to believe something that aligns with their existing beliefs and attitudes. </a:t>
            </a:r>
          </a:p>
          <a:p>
            <a:endParaRPr lang="en-GB" dirty="0"/>
          </a:p>
          <a:p>
            <a:r>
              <a:rPr lang="en-GB" dirty="0"/>
              <a:t>If you were to combine this agenda of selective perception with social norm, customers would be more likely to buy a product from Cadbury due to the product aligning with their views as well as others views who are also buying the product.</a:t>
            </a:r>
          </a:p>
        </p:txBody>
      </p:sp>
      <p:sp>
        <p:nvSpPr>
          <p:cNvPr id="4" name="Slide Number Placeholder 3"/>
          <p:cNvSpPr>
            <a:spLocks noGrp="1"/>
          </p:cNvSpPr>
          <p:nvPr>
            <p:ph type="sldNum" sz="quarter" idx="5"/>
          </p:nvPr>
        </p:nvSpPr>
        <p:spPr/>
        <p:txBody>
          <a:bodyPr/>
          <a:lstStyle/>
          <a:p>
            <a:fld id="{4E892BD9-07A2-44DE-AAB7-062C9C9CEEB6}" type="slidenum">
              <a:rPr lang="en-GB" smtClean="0"/>
              <a:t>26</a:t>
            </a:fld>
            <a:endParaRPr lang="en-GB"/>
          </a:p>
        </p:txBody>
      </p:sp>
    </p:spTree>
    <p:extLst>
      <p:ext uri="{BB962C8B-B14F-4D97-AF65-F5344CB8AC3E}">
        <p14:creationId xmlns:p14="http://schemas.microsoft.com/office/powerpoint/2010/main" val="342817821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People are aware chocolate is unhealthy, Cadbury is aware that chocolate is unhealthy, however by acknowledging this message and providing a contrasting one of health, you get people thinking and help people justify their purchase through a two-sided message. </a:t>
            </a:r>
          </a:p>
          <a:p>
            <a:endParaRPr lang="en-GB" dirty="0"/>
          </a:p>
          <a:p>
            <a:r>
              <a:rPr lang="en-GB" dirty="0"/>
              <a:t>You can frame this choice by pushing the healthy agenda as stated previously of the “New chocolate bar with extra dried fruits and nuts”. Additionally, you could a new resonance of juxtaposition, e.g. eating </a:t>
            </a:r>
            <a:r>
              <a:rPr lang="en-GB" dirty="0" err="1"/>
              <a:t>cadburys</a:t>
            </a:r>
            <a:r>
              <a:rPr lang="en-GB" dirty="0"/>
              <a:t> new bar is a non-guilty pleasure. There is no negative feeling due to it being healthier. </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To reinforce the official Cadbury resonance of “taste like it feels”, you can signal the product quality through its price. Having it match others like dairy milk, signal to customers that the quality of the bar is of the same value, even if there is less chocolate in the bar, the quality of the taste remains the same.</a:t>
            </a:r>
          </a:p>
        </p:txBody>
      </p:sp>
      <p:sp>
        <p:nvSpPr>
          <p:cNvPr id="4" name="Slide Number Placeholder 3"/>
          <p:cNvSpPr>
            <a:spLocks noGrp="1"/>
          </p:cNvSpPr>
          <p:nvPr>
            <p:ph type="sldNum" sz="quarter" idx="5"/>
          </p:nvPr>
        </p:nvSpPr>
        <p:spPr/>
        <p:txBody>
          <a:bodyPr/>
          <a:lstStyle/>
          <a:p>
            <a:fld id="{4E892BD9-07A2-44DE-AAB7-062C9C9CEEB6}" type="slidenum">
              <a:rPr lang="en-GB" smtClean="0"/>
              <a:t>27</a:t>
            </a:fld>
            <a:endParaRPr lang="en-GB"/>
          </a:p>
        </p:txBody>
      </p:sp>
    </p:spTree>
    <p:extLst>
      <p:ext uri="{BB962C8B-B14F-4D97-AF65-F5344CB8AC3E}">
        <p14:creationId xmlns:p14="http://schemas.microsoft.com/office/powerpoint/2010/main" val="293936276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Following Morin and </a:t>
            </a:r>
            <a:r>
              <a:rPr lang="en-GB" dirty="0" err="1"/>
              <a:t>Renvoise’s</a:t>
            </a:r>
            <a:r>
              <a:rPr lang="en-GB" dirty="0"/>
              <a:t> 6 primal stimuli conceptual framework, we can communicate to an audience's primal brain. </a:t>
            </a:r>
          </a:p>
          <a:p>
            <a:endParaRPr lang="en-GB" dirty="0"/>
          </a:p>
          <a:p>
            <a:r>
              <a:rPr lang="en-GB" dirty="0"/>
              <a:t>Personal – discussing the unhappiness that comes with seeking health, the neglect of treats </a:t>
            </a:r>
          </a:p>
          <a:p>
            <a:endParaRPr lang="en-GB" dirty="0"/>
          </a:p>
          <a:p>
            <a:r>
              <a:rPr lang="en-GB" dirty="0"/>
              <a:t>Contrastable – however with the new Cadbury product you can achieve both health and that satisfaction of a treat all at once</a:t>
            </a:r>
          </a:p>
          <a:p>
            <a:endParaRPr lang="en-GB" dirty="0"/>
          </a:p>
          <a:p>
            <a:r>
              <a:rPr lang="en-GB" dirty="0"/>
              <a:t>Tangible – this can be shown through evidence of the bars packaging but also through an advertisement perhaps with an influential figure for those in the target audience, e.g. Meryl Streep. </a:t>
            </a:r>
          </a:p>
          <a:p>
            <a:endParaRPr lang="en-GB" dirty="0"/>
          </a:p>
          <a:p>
            <a:r>
              <a:rPr lang="en-GB" dirty="0"/>
              <a:t>Identifying a key figure for this role is crucial as the source attractiveness model argues that the physical appeal of a celebrity influences the effectiveness of the advertising message and intent to purchase. While some may argue this does not actually equate to an increase in sales, the celebrity still resonates joy and buzz around the product, creating a positive atmosphere and image towards a product. This will be beneficial towards a product such as a healthy chocolate bar campaign which aims to enrich peoples lives through a joyful yet healthy snack. This is an example of social proof bias where we showcase a positive testimonial or endorsement to influence buying decisions.</a:t>
            </a:r>
          </a:p>
          <a:p>
            <a:endParaRPr lang="en-GB" dirty="0"/>
          </a:p>
          <a:p>
            <a:r>
              <a:rPr lang="en-GB" dirty="0"/>
              <a:t>Memorable – Having such a figure speak for the brand would create reliability but also is a social indicator that this bar is acceptable for those in that age range, with a repeated sentiment of a healthy treat</a:t>
            </a:r>
          </a:p>
          <a:p>
            <a:endParaRPr lang="en-GB" dirty="0"/>
          </a:p>
          <a:p>
            <a:r>
              <a:rPr lang="en-GB" dirty="0"/>
              <a:t>Visual – this will be performed visually through a tv advert which is the most consumed form of media that the audience uses as well as the one Cadbury utilises the most</a:t>
            </a:r>
          </a:p>
          <a:p>
            <a:endParaRPr lang="en-GB" dirty="0"/>
          </a:p>
          <a:p>
            <a:r>
              <a:rPr lang="en-GB" dirty="0"/>
              <a:t>Emotional – finally the product will create a sense of joy, reminiscent of Cadburys old slogan, “Feel the joy”. This is important as high-arousal emotions like excitement and joy are better at grabbing attention in comparison to low-arousal ones.</a:t>
            </a:r>
          </a:p>
          <a:p>
            <a:endParaRPr lang="en-GB" dirty="0"/>
          </a:p>
          <a:p>
            <a:r>
              <a:rPr lang="en-GB" dirty="0"/>
              <a:t>Following all these steps, you create a positive social comparison for the audience to emulate the influencers activity of enjoying a healthy treat. By emulating this, you could categorise audiences to be in what Maslow would identify as self-esteem needs, where you alongside the 71% of adults striving for a healthy lifestyle differentiate yourself by doing it in a more enjoyable and fulfilling way.</a:t>
            </a:r>
          </a:p>
        </p:txBody>
      </p:sp>
      <p:sp>
        <p:nvSpPr>
          <p:cNvPr id="4" name="Slide Number Placeholder 3"/>
          <p:cNvSpPr>
            <a:spLocks noGrp="1"/>
          </p:cNvSpPr>
          <p:nvPr>
            <p:ph type="sldNum" sz="quarter" idx="5"/>
          </p:nvPr>
        </p:nvSpPr>
        <p:spPr/>
        <p:txBody>
          <a:bodyPr/>
          <a:lstStyle/>
          <a:p>
            <a:fld id="{4E892BD9-07A2-44DE-AAB7-062C9C9CEEB6}" type="slidenum">
              <a:rPr lang="en-GB" smtClean="0"/>
              <a:t>28</a:t>
            </a:fld>
            <a:endParaRPr lang="en-GB"/>
          </a:p>
        </p:txBody>
      </p:sp>
    </p:spTree>
    <p:extLst>
      <p:ext uri="{BB962C8B-B14F-4D97-AF65-F5344CB8AC3E}">
        <p14:creationId xmlns:p14="http://schemas.microsoft.com/office/powerpoint/2010/main" val="33168753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Building upon the previous slide, we will discuss the five senses which can aid in tapping into that primal brain. The senses have been proven to be critical in creating brand loyalty. However, how do we get our audience to experience the senses, this can be achieved through free sampling at stores or about on the streets. Ultimately, this free sample should invoke a feeling of reciprocity, the idea that people feel obligated to return a favour. Additionally, by conducting these samples in areas with an established ageing population you can create a </a:t>
            </a:r>
            <a:r>
              <a:rPr lang="en-GB" dirty="0" err="1"/>
              <a:t>forer</a:t>
            </a:r>
            <a:r>
              <a:rPr lang="en-GB" dirty="0"/>
              <a:t> effect. </a:t>
            </a:r>
          </a:p>
        </p:txBody>
      </p:sp>
      <p:sp>
        <p:nvSpPr>
          <p:cNvPr id="4" name="Slide Number Placeholder 3"/>
          <p:cNvSpPr>
            <a:spLocks noGrp="1"/>
          </p:cNvSpPr>
          <p:nvPr>
            <p:ph type="sldNum" sz="quarter" idx="5"/>
          </p:nvPr>
        </p:nvSpPr>
        <p:spPr/>
        <p:txBody>
          <a:bodyPr/>
          <a:lstStyle/>
          <a:p>
            <a:fld id="{4E892BD9-07A2-44DE-AAB7-062C9C9CEEB6}" type="slidenum">
              <a:rPr lang="en-GB" smtClean="0"/>
              <a:t>29</a:t>
            </a:fld>
            <a:endParaRPr lang="en-GB"/>
          </a:p>
        </p:txBody>
      </p:sp>
    </p:spTree>
    <p:extLst>
      <p:ext uri="{BB962C8B-B14F-4D97-AF65-F5344CB8AC3E}">
        <p14:creationId xmlns:p14="http://schemas.microsoft.com/office/powerpoint/2010/main" val="255847015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After the product has been consumed how can we improve the experience or maintain its positive messaging. Simply we can add a message on the inside of the chocolate wrapping, one as simple as “keep it up” or “you got this”. This extra health push aligning with the customers wants is Cadbury actively engaging and aligning with customer wants and needs. This trust should increase brand loyalty towards Cadbury and keep the customer coming back for more through confirmation bias, a message that aligns with customers’ existing beliefs to leverage confirmation bias.</a:t>
            </a:r>
          </a:p>
          <a:p>
            <a:endParaRPr lang="en-GB" dirty="0"/>
          </a:p>
        </p:txBody>
      </p:sp>
      <p:sp>
        <p:nvSpPr>
          <p:cNvPr id="4" name="Slide Number Placeholder 3"/>
          <p:cNvSpPr>
            <a:spLocks noGrp="1"/>
          </p:cNvSpPr>
          <p:nvPr>
            <p:ph type="sldNum" sz="quarter" idx="5"/>
          </p:nvPr>
        </p:nvSpPr>
        <p:spPr/>
        <p:txBody>
          <a:bodyPr/>
          <a:lstStyle/>
          <a:p>
            <a:fld id="{4E892BD9-07A2-44DE-AAB7-062C9C9CEEB6}" type="slidenum">
              <a:rPr lang="en-GB" smtClean="0"/>
              <a:t>30</a:t>
            </a:fld>
            <a:endParaRPr lang="en-GB"/>
          </a:p>
        </p:txBody>
      </p:sp>
    </p:spTree>
    <p:extLst>
      <p:ext uri="{BB962C8B-B14F-4D97-AF65-F5344CB8AC3E}">
        <p14:creationId xmlns:p14="http://schemas.microsoft.com/office/powerpoint/2010/main" val="221783437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4E892BD9-07A2-44DE-AAB7-062C9C9CEEB6}" type="slidenum">
              <a:rPr lang="en-GB" smtClean="0"/>
              <a:t>31</a:t>
            </a:fld>
            <a:endParaRPr lang="en-GB"/>
          </a:p>
        </p:txBody>
      </p:sp>
    </p:spTree>
    <p:extLst>
      <p:ext uri="{BB962C8B-B14F-4D97-AF65-F5344CB8AC3E}">
        <p14:creationId xmlns:p14="http://schemas.microsoft.com/office/powerpoint/2010/main" val="36690930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To note – </a:t>
            </a:r>
          </a:p>
          <a:p>
            <a:endParaRPr lang="en-GB" dirty="0"/>
          </a:p>
          <a:p>
            <a:pPr marL="171450" indent="-171450">
              <a:buFont typeface="Arial" panose="020B0604020202020204" pitchFamily="34" charset="0"/>
              <a:buChar char="•"/>
            </a:pPr>
            <a:r>
              <a:rPr lang="en-GB" dirty="0"/>
              <a:t>The market is set to increase due to higher prices although volume of chocolate sales will decrease due to this. However, this will still result in profit and a growing industry</a:t>
            </a:r>
          </a:p>
          <a:p>
            <a:pPr marL="171450" indent="-171450">
              <a:buFont typeface="Arial" panose="020B0604020202020204" pitchFamily="34" charset="0"/>
              <a:buChar char="•"/>
            </a:pPr>
            <a:r>
              <a:rPr lang="en-GB" dirty="0"/>
              <a:t>While inflation has impacted the higher prices, it is near levelling out and is the best it has been in a few years.</a:t>
            </a:r>
          </a:p>
          <a:p>
            <a:pPr marL="171450" indent="-171450">
              <a:buFont typeface="Arial" panose="020B0604020202020204" pitchFamily="34" charset="0"/>
              <a:buChar char="•"/>
            </a:pPr>
            <a:r>
              <a:rPr lang="en-GB" dirty="0"/>
              <a:t>However, during these times of decreasing chocolate sales, it is key to identify where the audience is spending their money and also what audiences you could push to buy more chocolate to combat the decrease.</a:t>
            </a:r>
          </a:p>
        </p:txBody>
      </p:sp>
      <p:sp>
        <p:nvSpPr>
          <p:cNvPr id="4" name="Slide Number Placeholder 3"/>
          <p:cNvSpPr>
            <a:spLocks noGrp="1"/>
          </p:cNvSpPr>
          <p:nvPr>
            <p:ph type="sldNum" sz="quarter" idx="5"/>
          </p:nvPr>
        </p:nvSpPr>
        <p:spPr/>
        <p:txBody>
          <a:bodyPr/>
          <a:lstStyle/>
          <a:p>
            <a:fld id="{4E892BD9-07A2-44DE-AAB7-062C9C9CEEB6}" type="slidenum">
              <a:rPr lang="en-GB" smtClean="0"/>
              <a:t>4</a:t>
            </a:fld>
            <a:endParaRPr lang="en-GB"/>
          </a:p>
        </p:txBody>
      </p:sp>
    </p:spTree>
    <p:extLst>
      <p:ext uri="{BB962C8B-B14F-4D97-AF65-F5344CB8AC3E}">
        <p14:creationId xmlns:p14="http://schemas.microsoft.com/office/powerpoint/2010/main" val="29351599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To note – </a:t>
            </a:r>
          </a:p>
          <a:p>
            <a:endParaRPr lang="en-GB" dirty="0"/>
          </a:p>
          <a:p>
            <a:pPr marL="171450" indent="-171450">
              <a:buFont typeface="Arial" panose="020B0604020202020204" pitchFamily="34" charset="0"/>
              <a:buChar char="•"/>
            </a:pPr>
            <a:r>
              <a:rPr lang="en-GB" dirty="0"/>
              <a:t>Purchase of occasion chocolate has been increasing as well as the liking of premium chocolate – 59% of eaters and buyers of chocolate buy premium chocolate for themselves</a:t>
            </a:r>
          </a:p>
          <a:p>
            <a:pPr marL="171450" indent="-171450">
              <a:buFont typeface="Arial" panose="020B0604020202020204" pitchFamily="34" charset="0"/>
              <a:buChar char="•"/>
            </a:pPr>
            <a:r>
              <a:rPr lang="en-GB" dirty="0"/>
              <a:t>Cadbury does not do well in that department overall – however heroes is the 3</a:t>
            </a:r>
            <a:r>
              <a:rPr lang="en-GB" baseline="30000" dirty="0"/>
              <a:t>rd</a:t>
            </a:r>
            <a:r>
              <a:rPr lang="en-GB" dirty="0"/>
              <a:t> most bought</a:t>
            </a:r>
          </a:p>
          <a:p>
            <a:pPr marL="171450" indent="-171450">
              <a:buFont typeface="Arial" panose="020B0604020202020204" pitchFamily="34" charset="0"/>
              <a:buChar char="•"/>
            </a:pPr>
            <a:r>
              <a:rPr lang="en-GB" dirty="0"/>
              <a:t>Cadbury already dominates the seasonal chocolate with Crème egg and mini egg</a:t>
            </a:r>
          </a:p>
          <a:p>
            <a:endParaRPr lang="en-GB" dirty="0"/>
          </a:p>
        </p:txBody>
      </p:sp>
      <p:sp>
        <p:nvSpPr>
          <p:cNvPr id="4" name="Slide Number Placeholder 3"/>
          <p:cNvSpPr>
            <a:spLocks noGrp="1"/>
          </p:cNvSpPr>
          <p:nvPr>
            <p:ph type="sldNum" sz="quarter" idx="5"/>
          </p:nvPr>
        </p:nvSpPr>
        <p:spPr/>
        <p:txBody>
          <a:bodyPr/>
          <a:lstStyle/>
          <a:p>
            <a:fld id="{4E892BD9-07A2-44DE-AAB7-062C9C9CEEB6}" type="slidenum">
              <a:rPr lang="en-GB" smtClean="0"/>
              <a:t>6</a:t>
            </a:fld>
            <a:endParaRPr lang="en-GB"/>
          </a:p>
        </p:txBody>
      </p:sp>
    </p:spTree>
    <p:extLst>
      <p:ext uri="{BB962C8B-B14F-4D97-AF65-F5344CB8AC3E}">
        <p14:creationId xmlns:p14="http://schemas.microsoft.com/office/powerpoint/2010/main" val="22492795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Occasion chocolate does not necessarily fit Cadburys brand positioning and messaging although they have recently been leaning towards it with more promotion adverts, however these are still pushing for everyday chocolate or large block bars on an Occasion as seen in their recent Cadbury advert compared to market leaders' idea of occasion chocolate such as Lindor, Celebrations, Quality Street, </a:t>
            </a:r>
            <a:r>
              <a:rPr lang="en-GB" dirty="0" err="1"/>
              <a:t>Ferroro</a:t>
            </a:r>
            <a:r>
              <a:rPr lang="en-GB" dirty="0"/>
              <a:t> Rocher just to name a few examples.</a:t>
            </a:r>
          </a:p>
          <a:p>
            <a:endParaRPr lang="en-GB" dirty="0"/>
          </a:p>
          <a:p>
            <a:r>
              <a:rPr lang="en-GB" dirty="0"/>
              <a:t>For these reasons I will not be targeting the increasing occasional chocolate market</a:t>
            </a:r>
          </a:p>
        </p:txBody>
      </p:sp>
      <p:sp>
        <p:nvSpPr>
          <p:cNvPr id="4" name="Slide Number Placeholder 3"/>
          <p:cNvSpPr>
            <a:spLocks noGrp="1"/>
          </p:cNvSpPr>
          <p:nvPr>
            <p:ph type="sldNum" sz="quarter" idx="5"/>
          </p:nvPr>
        </p:nvSpPr>
        <p:spPr/>
        <p:txBody>
          <a:bodyPr/>
          <a:lstStyle/>
          <a:p>
            <a:fld id="{4E892BD9-07A2-44DE-AAB7-062C9C9CEEB6}" type="slidenum">
              <a:rPr lang="en-GB" smtClean="0"/>
              <a:t>7</a:t>
            </a:fld>
            <a:endParaRPr lang="en-GB"/>
          </a:p>
        </p:txBody>
      </p:sp>
    </p:spTree>
    <p:extLst>
      <p:ext uri="{BB962C8B-B14F-4D97-AF65-F5344CB8AC3E}">
        <p14:creationId xmlns:p14="http://schemas.microsoft.com/office/powerpoint/2010/main" val="16019238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Single serve bars and large block bars still remain the most bought</a:t>
            </a:r>
          </a:p>
          <a:p>
            <a:endParaRPr lang="en-GB" dirty="0"/>
          </a:p>
          <a:p>
            <a:r>
              <a:rPr lang="en-GB" dirty="0"/>
              <a:t>While volumes of chocolate sales has decreased it is clear that even with people being affected by money issues and their mixed opinion of the living crisis, it still remains that sales of everyday chocolate keeps increasing. </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Maslow’s Hierarchy of needs – esteem/physiological needs (can be argued either way)</a:t>
            </a:r>
          </a:p>
          <a:p>
            <a:endParaRPr lang="en-GB" dirty="0"/>
          </a:p>
        </p:txBody>
      </p:sp>
      <p:sp>
        <p:nvSpPr>
          <p:cNvPr id="4" name="Slide Number Placeholder 3"/>
          <p:cNvSpPr>
            <a:spLocks noGrp="1"/>
          </p:cNvSpPr>
          <p:nvPr>
            <p:ph type="sldNum" sz="quarter" idx="5"/>
          </p:nvPr>
        </p:nvSpPr>
        <p:spPr/>
        <p:txBody>
          <a:bodyPr/>
          <a:lstStyle/>
          <a:p>
            <a:fld id="{4E892BD9-07A2-44DE-AAB7-062C9C9CEEB6}" type="slidenum">
              <a:rPr lang="en-GB" smtClean="0"/>
              <a:t>9</a:t>
            </a:fld>
            <a:endParaRPr lang="en-GB"/>
          </a:p>
        </p:txBody>
      </p:sp>
    </p:spTree>
    <p:extLst>
      <p:ext uri="{BB962C8B-B14F-4D97-AF65-F5344CB8AC3E}">
        <p14:creationId xmlns:p14="http://schemas.microsoft.com/office/powerpoint/2010/main" val="22502816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Therefore, there is a need to tap into the audience of the aging population which is still set to increase in the future. Targeted messages now to the aging audience will be of importance for the future but also to tap into that key market now of 65+</a:t>
            </a:r>
          </a:p>
        </p:txBody>
      </p:sp>
      <p:sp>
        <p:nvSpPr>
          <p:cNvPr id="4" name="Slide Number Placeholder 3"/>
          <p:cNvSpPr>
            <a:spLocks noGrp="1"/>
          </p:cNvSpPr>
          <p:nvPr>
            <p:ph type="sldNum" sz="quarter" idx="5"/>
          </p:nvPr>
        </p:nvSpPr>
        <p:spPr/>
        <p:txBody>
          <a:bodyPr/>
          <a:lstStyle/>
          <a:p>
            <a:fld id="{4E892BD9-07A2-44DE-AAB7-062C9C9CEEB6}" type="slidenum">
              <a:rPr lang="en-GB" smtClean="0"/>
              <a:t>10</a:t>
            </a:fld>
            <a:endParaRPr lang="en-GB"/>
          </a:p>
        </p:txBody>
      </p:sp>
    </p:spTree>
    <p:extLst>
      <p:ext uri="{BB962C8B-B14F-4D97-AF65-F5344CB8AC3E}">
        <p14:creationId xmlns:p14="http://schemas.microsoft.com/office/powerpoint/2010/main" val="11465120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GB" dirty="0"/>
          </a:p>
        </p:txBody>
      </p:sp>
      <p:sp>
        <p:nvSpPr>
          <p:cNvPr id="4" name="Slide Number Placeholder 3"/>
          <p:cNvSpPr>
            <a:spLocks noGrp="1"/>
          </p:cNvSpPr>
          <p:nvPr>
            <p:ph type="sldNum" sz="quarter" idx="5"/>
          </p:nvPr>
        </p:nvSpPr>
        <p:spPr/>
        <p:txBody>
          <a:bodyPr/>
          <a:lstStyle/>
          <a:p>
            <a:fld id="{4E892BD9-07A2-44DE-AAB7-062C9C9CEEB6}" type="slidenum">
              <a:rPr lang="en-GB" smtClean="0"/>
              <a:t>11</a:t>
            </a:fld>
            <a:endParaRPr lang="en-GB"/>
          </a:p>
        </p:txBody>
      </p:sp>
    </p:spTree>
    <p:extLst>
      <p:ext uri="{BB962C8B-B14F-4D97-AF65-F5344CB8AC3E}">
        <p14:creationId xmlns:p14="http://schemas.microsoft.com/office/powerpoint/2010/main" val="20227465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C1F2CD-21F8-F53E-CA71-4E5B8AF2970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3BD4A02-8142-8D44-7DAE-6460D17CE44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CF69CFA-2C46-D9B4-25E4-A2D64431FF2B}"/>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dirty="0"/>
              <a:t>As established 71% of UK adults strive to eat healthier, this can be seen through earlier facts as well as news reports regarding Ultra-Processed foods (UPFs). 46% of people notice news/social media stories and 64% see highly processed foods as unhealthy – that is nearly 20% of the audience believing UPFs to be bad and to be avoided. It is also safe to assume the people consuming this news the most is that ageing generation. Most news by people of the age 45+ are from the tv and these are the biggest viewers of tv according to Ofcom.</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GB" dirty="0"/>
          </a:p>
          <a:p>
            <a:pPr marL="0" indent="0">
              <a:buFont typeface="Arial" panose="020B0604020202020204" pitchFamily="34" charset="0"/>
              <a:buNone/>
            </a:pPr>
            <a:r>
              <a:rPr lang="en-GB" dirty="0"/>
              <a:t>With this being said, people want and almost need to consume chocolate. The age demographic being targeted want the same levels of cocoa in their product even if this raises prices they want chocolate. While there is a good push for reduced cocoa in products this unfortunately is not an option for Cadbury due to its positioning around taste.</a:t>
            </a:r>
          </a:p>
        </p:txBody>
      </p:sp>
      <p:sp>
        <p:nvSpPr>
          <p:cNvPr id="4" name="Slide Number Placeholder 3">
            <a:extLst>
              <a:ext uri="{FF2B5EF4-FFF2-40B4-BE49-F238E27FC236}">
                <a16:creationId xmlns:a16="http://schemas.microsoft.com/office/drawing/2014/main" id="{BBD1633C-0A82-CDB2-B0FE-D7A7614D594A}"/>
              </a:ext>
            </a:extLst>
          </p:cNvPr>
          <p:cNvSpPr>
            <a:spLocks noGrp="1"/>
          </p:cNvSpPr>
          <p:nvPr>
            <p:ph type="sldNum" sz="quarter" idx="5"/>
          </p:nvPr>
        </p:nvSpPr>
        <p:spPr/>
        <p:txBody>
          <a:bodyPr/>
          <a:lstStyle/>
          <a:p>
            <a:fld id="{4E892BD9-07A2-44DE-AAB7-062C9C9CEEB6}" type="slidenum">
              <a:rPr lang="en-GB" smtClean="0"/>
              <a:t>12</a:t>
            </a:fld>
            <a:endParaRPr lang="en-GB"/>
          </a:p>
        </p:txBody>
      </p:sp>
    </p:spTree>
    <p:extLst>
      <p:ext uri="{BB962C8B-B14F-4D97-AF65-F5344CB8AC3E}">
        <p14:creationId xmlns:p14="http://schemas.microsoft.com/office/powerpoint/2010/main" val="6787826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D8D26C-6DF8-D5D5-E727-0C86891B0FE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6BF31C13-9B3B-17B5-4553-C2F2E4C1BAC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43AEA567-C182-994F-C867-03D04437EFFB}"/>
              </a:ext>
            </a:extLst>
          </p:cNvPr>
          <p:cNvSpPr>
            <a:spLocks noGrp="1"/>
          </p:cNvSpPr>
          <p:nvPr>
            <p:ph type="dt" sz="half" idx="10"/>
          </p:nvPr>
        </p:nvSpPr>
        <p:spPr/>
        <p:txBody>
          <a:bodyPr/>
          <a:lstStyle/>
          <a:p>
            <a:fld id="{C077F10C-6DAB-4095-B5E2-F6B8404FDCF9}" type="datetimeFigureOut">
              <a:rPr lang="en-GB" smtClean="0"/>
              <a:t>20/12/2024</a:t>
            </a:fld>
            <a:endParaRPr lang="en-GB"/>
          </a:p>
        </p:txBody>
      </p:sp>
      <p:sp>
        <p:nvSpPr>
          <p:cNvPr id="5" name="Footer Placeholder 4">
            <a:extLst>
              <a:ext uri="{FF2B5EF4-FFF2-40B4-BE49-F238E27FC236}">
                <a16:creationId xmlns:a16="http://schemas.microsoft.com/office/drawing/2014/main" id="{5AA641A9-C9F7-C506-72F4-DF8197ADF28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255C7B0-AC21-C679-A2BD-8D2C2BA2DBAD}"/>
              </a:ext>
            </a:extLst>
          </p:cNvPr>
          <p:cNvSpPr>
            <a:spLocks noGrp="1"/>
          </p:cNvSpPr>
          <p:nvPr>
            <p:ph type="sldNum" sz="quarter" idx="12"/>
          </p:nvPr>
        </p:nvSpPr>
        <p:spPr/>
        <p:txBody>
          <a:bodyPr/>
          <a:lstStyle/>
          <a:p>
            <a:fld id="{99B56945-9AFE-4827-B643-229D6538693C}" type="slidenum">
              <a:rPr lang="en-GB" smtClean="0"/>
              <a:t>‹#›</a:t>
            </a:fld>
            <a:endParaRPr lang="en-GB"/>
          </a:p>
        </p:txBody>
      </p:sp>
    </p:spTree>
    <p:extLst>
      <p:ext uri="{BB962C8B-B14F-4D97-AF65-F5344CB8AC3E}">
        <p14:creationId xmlns:p14="http://schemas.microsoft.com/office/powerpoint/2010/main" val="37245542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955F42-7987-ED7A-25BB-925949BBCA00}"/>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7CD334C2-D087-996E-245B-7880B6A8252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581EB82-552C-470A-0376-179ADDE5F4B0}"/>
              </a:ext>
            </a:extLst>
          </p:cNvPr>
          <p:cNvSpPr>
            <a:spLocks noGrp="1"/>
          </p:cNvSpPr>
          <p:nvPr>
            <p:ph type="dt" sz="half" idx="10"/>
          </p:nvPr>
        </p:nvSpPr>
        <p:spPr/>
        <p:txBody>
          <a:bodyPr/>
          <a:lstStyle/>
          <a:p>
            <a:fld id="{C077F10C-6DAB-4095-B5E2-F6B8404FDCF9}" type="datetimeFigureOut">
              <a:rPr lang="en-GB" smtClean="0"/>
              <a:t>20/12/2024</a:t>
            </a:fld>
            <a:endParaRPr lang="en-GB"/>
          </a:p>
        </p:txBody>
      </p:sp>
      <p:sp>
        <p:nvSpPr>
          <p:cNvPr id="5" name="Footer Placeholder 4">
            <a:extLst>
              <a:ext uri="{FF2B5EF4-FFF2-40B4-BE49-F238E27FC236}">
                <a16:creationId xmlns:a16="http://schemas.microsoft.com/office/drawing/2014/main" id="{17451043-C2A9-62A1-C098-051BF585637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A6D8355-6E89-FE5B-61CC-14550C2EF668}"/>
              </a:ext>
            </a:extLst>
          </p:cNvPr>
          <p:cNvSpPr>
            <a:spLocks noGrp="1"/>
          </p:cNvSpPr>
          <p:nvPr>
            <p:ph type="sldNum" sz="quarter" idx="12"/>
          </p:nvPr>
        </p:nvSpPr>
        <p:spPr/>
        <p:txBody>
          <a:bodyPr/>
          <a:lstStyle/>
          <a:p>
            <a:fld id="{99B56945-9AFE-4827-B643-229D6538693C}" type="slidenum">
              <a:rPr lang="en-GB" smtClean="0"/>
              <a:t>‹#›</a:t>
            </a:fld>
            <a:endParaRPr lang="en-GB"/>
          </a:p>
        </p:txBody>
      </p:sp>
    </p:spTree>
    <p:extLst>
      <p:ext uri="{BB962C8B-B14F-4D97-AF65-F5344CB8AC3E}">
        <p14:creationId xmlns:p14="http://schemas.microsoft.com/office/powerpoint/2010/main" val="38422862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AFCE17C-D773-83E0-3647-5907F134534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03549660-97BE-8E36-01D6-42DDC6BDC71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3E7B392A-4357-FAB4-9917-FAD5A38884F8}"/>
              </a:ext>
            </a:extLst>
          </p:cNvPr>
          <p:cNvSpPr>
            <a:spLocks noGrp="1"/>
          </p:cNvSpPr>
          <p:nvPr>
            <p:ph type="dt" sz="half" idx="10"/>
          </p:nvPr>
        </p:nvSpPr>
        <p:spPr/>
        <p:txBody>
          <a:bodyPr/>
          <a:lstStyle/>
          <a:p>
            <a:fld id="{C077F10C-6DAB-4095-B5E2-F6B8404FDCF9}" type="datetimeFigureOut">
              <a:rPr lang="en-GB" smtClean="0"/>
              <a:t>20/12/2024</a:t>
            </a:fld>
            <a:endParaRPr lang="en-GB"/>
          </a:p>
        </p:txBody>
      </p:sp>
      <p:sp>
        <p:nvSpPr>
          <p:cNvPr id="5" name="Footer Placeholder 4">
            <a:extLst>
              <a:ext uri="{FF2B5EF4-FFF2-40B4-BE49-F238E27FC236}">
                <a16:creationId xmlns:a16="http://schemas.microsoft.com/office/drawing/2014/main" id="{329DF300-BE66-AB7F-B8D7-C56418233BF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7F14743-C3B1-2646-AD38-8A3C51BB8FA4}"/>
              </a:ext>
            </a:extLst>
          </p:cNvPr>
          <p:cNvSpPr>
            <a:spLocks noGrp="1"/>
          </p:cNvSpPr>
          <p:nvPr>
            <p:ph type="sldNum" sz="quarter" idx="12"/>
          </p:nvPr>
        </p:nvSpPr>
        <p:spPr/>
        <p:txBody>
          <a:bodyPr/>
          <a:lstStyle/>
          <a:p>
            <a:fld id="{99B56945-9AFE-4827-B643-229D6538693C}" type="slidenum">
              <a:rPr lang="en-GB" smtClean="0"/>
              <a:t>‹#›</a:t>
            </a:fld>
            <a:endParaRPr lang="en-GB"/>
          </a:p>
        </p:txBody>
      </p:sp>
    </p:spTree>
    <p:extLst>
      <p:ext uri="{BB962C8B-B14F-4D97-AF65-F5344CB8AC3E}">
        <p14:creationId xmlns:p14="http://schemas.microsoft.com/office/powerpoint/2010/main" val="13160063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55DDF4-AFD3-FCF3-DFB4-0345B71DC22D}"/>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2CAFFD23-E021-AFCC-3E12-1B934369183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27B9932-76F3-2082-1F20-79257292AA2C}"/>
              </a:ext>
            </a:extLst>
          </p:cNvPr>
          <p:cNvSpPr>
            <a:spLocks noGrp="1"/>
          </p:cNvSpPr>
          <p:nvPr>
            <p:ph type="dt" sz="half" idx="10"/>
          </p:nvPr>
        </p:nvSpPr>
        <p:spPr/>
        <p:txBody>
          <a:bodyPr/>
          <a:lstStyle/>
          <a:p>
            <a:fld id="{C077F10C-6DAB-4095-B5E2-F6B8404FDCF9}" type="datetimeFigureOut">
              <a:rPr lang="en-GB" smtClean="0"/>
              <a:t>20/12/2024</a:t>
            </a:fld>
            <a:endParaRPr lang="en-GB"/>
          </a:p>
        </p:txBody>
      </p:sp>
      <p:sp>
        <p:nvSpPr>
          <p:cNvPr id="5" name="Footer Placeholder 4">
            <a:extLst>
              <a:ext uri="{FF2B5EF4-FFF2-40B4-BE49-F238E27FC236}">
                <a16:creationId xmlns:a16="http://schemas.microsoft.com/office/drawing/2014/main" id="{7838A6FC-0E9D-D4C0-77E1-2A2AABDCBAD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11B2D2E-04D5-2ADB-6EB7-86D9A84A8629}"/>
              </a:ext>
            </a:extLst>
          </p:cNvPr>
          <p:cNvSpPr>
            <a:spLocks noGrp="1"/>
          </p:cNvSpPr>
          <p:nvPr>
            <p:ph type="sldNum" sz="quarter" idx="12"/>
          </p:nvPr>
        </p:nvSpPr>
        <p:spPr/>
        <p:txBody>
          <a:bodyPr/>
          <a:lstStyle/>
          <a:p>
            <a:fld id="{99B56945-9AFE-4827-B643-229D6538693C}" type="slidenum">
              <a:rPr lang="en-GB" smtClean="0"/>
              <a:t>‹#›</a:t>
            </a:fld>
            <a:endParaRPr lang="en-GB"/>
          </a:p>
        </p:txBody>
      </p:sp>
    </p:spTree>
    <p:extLst>
      <p:ext uri="{BB962C8B-B14F-4D97-AF65-F5344CB8AC3E}">
        <p14:creationId xmlns:p14="http://schemas.microsoft.com/office/powerpoint/2010/main" val="33298906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40A836-7071-B139-257E-169106E833E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23FC6BFF-B54D-D02B-8E76-C13B0BB2F104}"/>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0FEFFEF-6018-1543-1C2D-68CFA1279830}"/>
              </a:ext>
            </a:extLst>
          </p:cNvPr>
          <p:cNvSpPr>
            <a:spLocks noGrp="1"/>
          </p:cNvSpPr>
          <p:nvPr>
            <p:ph type="dt" sz="half" idx="10"/>
          </p:nvPr>
        </p:nvSpPr>
        <p:spPr/>
        <p:txBody>
          <a:bodyPr/>
          <a:lstStyle/>
          <a:p>
            <a:fld id="{C077F10C-6DAB-4095-B5E2-F6B8404FDCF9}" type="datetimeFigureOut">
              <a:rPr lang="en-GB" smtClean="0"/>
              <a:t>20/12/2024</a:t>
            </a:fld>
            <a:endParaRPr lang="en-GB"/>
          </a:p>
        </p:txBody>
      </p:sp>
      <p:sp>
        <p:nvSpPr>
          <p:cNvPr id="5" name="Footer Placeholder 4">
            <a:extLst>
              <a:ext uri="{FF2B5EF4-FFF2-40B4-BE49-F238E27FC236}">
                <a16:creationId xmlns:a16="http://schemas.microsoft.com/office/drawing/2014/main" id="{8A978FB4-7E8B-65A7-30EB-AFA7AA8F399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A9E0AEA-B27C-B0FD-3860-29C1E9693286}"/>
              </a:ext>
            </a:extLst>
          </p:cNvPr>
          <p:cNvSpPr>
            <a:spLocks noGrp="1"/>
          </p:cNvSpPr>
          <p:nvPr>
            <p:ph type="sldNum" sz="quarter" idx="12"/>
          </p:nvPr>
        </p:nvSpPr>
        <p:spPr/>
        <p:txBody>
          <a:bodyPr/>
          <a:lstStyle/>
          <a:p>
            <a:fld id="{99B56945-9AFE-4827-B643-229D6538693C}" type="slidenum">
              <a:rPr lang="en-GB" smtClean="0"/>
              <a:t>‹#›</a:t>
            </a:fld>
            <a:endParaRPr lang="en-GB"/>
          </a:p>
        </p:txBody>
      </p:sp>
    </p:spTree>
    <p:extLst>
      <p:ext uri="{BB962C8B-B14F-4D97-AF65-F5344CB8AC3E}">
        <p14:creationId xmlns:p14="http://schemas.microsoft.com/office/powerpoint/2010/main" val="16214520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BC177C-CB8B-9526-53C4-6AEBC49C2753}"/>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BA02631-E388-9F70-BFCA-9DF172DF43D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D99F0C01-133A-B311-6ED2-C082F68A96B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3B8019A5-A6B2-44FC-ECE6-F9F15F9F9B50}"/>
              </a:ext>
            </a:extLst>
          </p:cNvPr>
          <p:cNvSpPr>
            <a:spLocks noGrp="1"/>
          </p:cNvSpPr>
          <p:nvPr>
            <p:ph type="dt" sz="half" idx="10"/>
          </p:nvPr>
        </p:nvSpPr>
        <p:spPr/>
        <p:txBody>
          <a:bodyPr/>
          <a:lstStyle/>
          <a:p>
            <a:fld id="{C077F10C-6DAB-4095-B5E2-F6B8404FDCF9}" type="datetimeFigureOut">
              <a:rPr lang="en-GB" smtClean="0"/>
              <a:t>20/12/2024</a:t>
            </a:fld>
            <a:endParaRPr lang="en-GB"/>
          </a:p>
        </p:txBody>
      </p:sp>
      <p:sp>
        <p:nvSpPr>
          <p:cNvPr id="6" name="Footer Placeholder 5">
            <a:extLst>
              <a:ext uri="{FF2B5EF4-FFF2-40B4-BE49-F238E27FC236}">
                <a16:creationId xmlns:a16="http://schemas.microsoft.com/office/drawing/2014/main" id="{E1B5DE37-F913-B3FE-0B7F-9693FBA8B87D}"/>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188FE702-11F4-09B8-EEB1-428458900754}"/>
              </a:ext>
            </a:extLst>
          </p:cNvPr>
          <p:cNvSpPr>
            <a:spLocks noGrp="1"/>
          </p:cNvSpPr>
          <p:nvPr>
            <p:ph type="sldNum" sz="quarter" idx="12"/>
          </p:nvPr>
        </p:nvSpPr>
        <p:spPr/>
        <p:txBody>
          <a:bodyPr/>
          <a:lstStyle/>
          <a:p>
            <a:fld id="{99B56945-9AFE-4827-B643-229D6538693C}" type="slidenum">
              <a:rPr lang="en-GB" smtClean="0"/>
              <a:t>‹#›</a:t>
            </a:fld>
            <a:endParaRPr lang="en-GB"/>
          </a:p>
        </p:txBody>
      </p:sp>
    </p:spTree>
    <p:extLst>
      <p:ext uri="{BB962C8B-B14F-4D97-AF65-F5344CB8AC3E}">
        <p14:creationId xmlns:p14="http://schemas.microsoft.com/office/powerpoint/2010/main" val="21357111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5AC7EC-3AA2-03F1-6C0F-10C6582C5A84}"/>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93573EF3-EB07-AF56-6E91-6B5850BEE0A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EC735A9-5F4F-CBE1-976F-E81A3B9D807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7D053DBD-8EA7-C7E0-0D65-C5889FFD8C3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2E287DE-622E-5474-6CDF-583F4C4D153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F738D6D1-6B02-A86E-50B9-93D22DF71287}"/>
              </a:ext>
            </a:extLst>
          </p:cNvPr>
          <p:cNvSpPr>
            <a:spLocks noGrp="1"/>
          </p:cNvSpPr>
          <p:nvPr>
            <p:ph type="dt" sz="half" idx="10"/>
          </p:nvPr>
        </p:nvSpPr>
        <p:spPr/>
        <p:txBody>
          <a:bodyPr/>
          <a:lstStyle/>
          <a:p>
            <a:fld id="{C077F10C-6DAB-4095-B5E2-F6B8404FDCF9}" type="datetimeFigureOut">
              <a:rPr lang="en-GB" smtClean="0"/>
              <a:t>20/12/2024</a:t>
            </a:fld>
            <a:endParaRPr lang="en-GB"/>
          </a:p>
        </p:txBody>
      </p:sp>
      <p:sp>
        <p:nvSpPr>
          <p:cNvPr id="8" name="Footer Placeholder 7">
            <a:extLst>
              <a:ext uri="{FF2B5EF4-FFF2-40B4-BE49-F238E27FC236}">
                <a16:creationId xmlns:a16="http://schemas.microsoft.com/office/drawing/2014/main" id="{2156F8F6-3F09-52C3-7778-087A2FF3564F}"/>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F1E6F187-CE82-8358-9FF2-5AA0EC9E0048}"/>
              </a:ext>
            </a:extLst>
          </p:cNvPr>
          <p:cNvSpPr>
            <a:spLocks noGrp="1"/>
          </p:cNvSpPr>
          <p:nvPr>
            <p:ph type="sldNum" sz="quarter" idx="12"/>
          </p:nvPr>
        </p:nvSpPr>
        <p:spPr/>
        <p:txBody>
          <a:bodyPr/>
          <a:lstStyle/>
          <a:p>
            <a:fld id="{99B56945-9AFE-4827-B643-229D6538693C}" type="slidenum">
              <a:rPr lang="en-GB" smtClean="0"/>
              <a:t>‹#›</a:t>
            </a:fld>
            <a:endParaRPr lang="en-GB"/>
          </a:p>
        </p:txBody>
      </p:sp>
    </p:spTree>
    <p:extLst>
      <p:ext uri="{BB962C8B-B14F-4D97-AF65-F5344CB8AC3E}">
        <p14:creationId xmlns:p14="http://schemas.microsoft.com/office/powerpoint/2010/main" val="2345600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B6A79-DAA2-F152-1C15-FE12B083A636}"/>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8FFC74A8-656A-F727-6714-27CC6A940683}"/>
              </a:ext>
            </a:extLst>
          </p:cNvPr>
          <p:cNvSpPr>
            <a:spLocks noGrp="1"/>
          </p:cNvSpPr>
          <p:nvPr>
            <p:ph type="dt" sz="half" idx="10"/>
          </p:nvPr>
        </p:nvSpPr>
        <p:spPr/>
        <p:txBody>
          <a:bodyPr/>
          <a:lstStyle/>
          <a:p>
            <a:fld id="{C077F10C-6DAB-4095-B5E2-F6B8404FDCF9}" type="datetimeFigureOut">
              <a:rPr lang="en-GB" smtClean="0"/>
              <a:t>20/12/2024</a:t>
            </a:fld>
            <a:endParaRPr lang="en-GB"/>
          </a:p>
        </p:txBody>
      </p:sp>
      <p:sp>
        <p:nvSpPr>
          <p:cNvPr id="4" name="Footer Placeholder 3">
            <a:extLst>
              <a:ext uri="{FF2B5EF4-FFF2-40B4-BE49-F238E27FC236}">
                <a16:creationId xmlns:a16="http://schemas.microsoft.com/office/drawing/2014/main" id="{AFE41DA5-658E-C8A7-2CF8-08314B8D07DD}"/>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EF239EA5-F189-B560-369B-E7EB9690DAA8}"/>
              </a:ext>
            </a:extLst>
          </p:cNvPr>
          <p:cNvSpPr>
            <a:spLocks noGrp="1"/>
          </p:cNvSpPr>
          <p:nvPr>
            <p:ph type="sldNum" sz="quarter" idx="12"/>
          </p:nvPr>
        </p:nvSpPr>
        <p:spPr/>
        <p:txBody>
          <a:bodyPr/>
          <a:lstStyle/>
          <a:p>
            <a:fld id="{99B56945-9AFE-4827-B643-229D6538693C}" type="slidenum">
              <a:rPr lang="en-GB" smtClean="0"/>
              <a:t>‹#›</a:t>
            </a:fld>
            <a:endParaRPr lang="en-GB"/>
          </a:p>
        </p:txBody>
      </p:sp>
    </p:spTree>
    <p:extLst>
      <p:ext uri="{BB962C8B-B14F-4D97-AF65-F5344CB8AC3E}">
        <p14:creationId xmlns:p14="http://schemas.microsoft.com/office/powerpoint/2010/main" val="506709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2A559E8-337F-7086-3072-C911A6ABE585}"/>
              </a:ext>
            </a:extLst>
          </p:cNvPr>
          <p:cNvSpPr>
            <a:spLocks noGrp="1"/>
          </p:cNvSpPr>
          <p:nvPr>
            <p:ph type="dt" sz="half" idx="10"/>
          </p:nvPr>
        </p:nvSpPr>
        <p:spPr/>
        <p:txBody>
          <a:bodyPr/>
          <a:lstStyle/>
          <a:p>
            <a:fld id="{C077F10C-6DAB-4095-B5E2-F6B8404FDCF9}" type="datetimeFigureOut">
              <a:rPr lang="en-GB" smtClean="0"/>
              <a:t>20/12/2024</a:t>
            </a:fld>
            <a:endParaRPr lang="en-GB"/>
          </a:p>
        </p:txBody>
      </p:sp>
      <p:sp>
        <p:nvSpPr>
          <p:cNvPr id="3" name="Footer Placeholder 2">
            <a:extLst>
              <a:ext uri="{FF2B5EF4-FFF2-40B4-BE49-F238E27FC236}">
                <a16:creationId xmlns:a16="http://schemas.microsoft.com/office/drawing/2014/main" id="{523AE61A-BC74-A0A2-56A7-C639B6CCB30D}"/>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A17DB22D-BCC9-D6BC-2146-8CC1ABF9D58D}"/>
              </a:ext>
            </a:extLst>
          </p:cNvPr>
          <p:cNvSpPr>
            <a:spLocks noGrp="1"/>
          </p:cNvSpPr>
          <p:nvPr>
            <p:ph type="sldNum" sz="quarter" idx="12"/>
          </p:nvPr>
        </p:nvSpPr>
        <p:spPr/>
        <p:txBody>
          <a:bodyPr/>
          <a:lstStyle/>
          <a:p>
            <a:fld id="{99B56945-9AFE-4827-B643-229D6538693C}" type="slidenum">
              <a:rPr lang="en-GB" smtClean="0"/>
              <a:t>‹#›</a:t>
            </a:fld>
            <a:endParaRPr lang="en-GB"/>
          </a:p>
        </p:txBody>
      </p:sp>
    </p:spTree>
    <p:extLst>
      <p:ext uri="{BB962C8B-B14F-4D97-AF65-F5344CB8AC3E}">
        <p14:creationId xmlns:p14="http://schemas.microsoft.com/office/powerpoint/2010/main" val="11094809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F67007-5B3E-1EB6-239E-B4B12444E69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411F2766-E5B2-0FF3-AC47-C5AFAA7024B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BCC8657B-CEDD-4BA9-9329-12DD4F94031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3D9A3AB-200D-C043-FF5A-BF21E326B650}"/>
              </a:ext>
            </a:extLst>
          </p:cNvPr>
          <p:cNvSpPr>
            <a:spLocks noGrp="1"/>
          </p:cNvSpPr>
          <p:nvPr>
            <p:ph type="dt" sz="half" idx="10"/>
          </p:nvPr>
        </p:nvSpPr>
        <p:spPr/>
        <p:txBody>
          <a:bodyPr/>
          <a:lstStyle/>
          <a:p>
            <a:fld id="{C077F10C-6DAB-4095-B5E2-F6B8404FDCF9}" type="datetimeFigureOut">
              <a:rPr lang="en-GB" smtClean="0"/>
              <a:t>20/12/2024</a:t>
            </a:fld>
            <a:endParaRPr lang="en-GB"/>
          </a:p>
        </p:txBody>
      </p:sp>
      <p:sp>
        <p:nvSpPr>
          <p:cNvPr id="6" name="Footer Placeholder 5">
            <a:extLst>
              <a:ext uri="{FF2B5EF4-FFF2-40B4-BE49-F238E27FC236}">
                <a16:creationId xmlns:a16="http://schemas.microsoft.com/office/drawing/2014/main" id="{EF77699C-FF3B-9A00-B0C1-96D244254C4D}"/>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5021B89-5E2A-4A4C-413A-1D7BDE5D8D1B}"/>
              </a:ext>
            </a:extLst>
          </p:cNvPr>
          <p:cNvSpPr>
            <a:spLocks noGrp="1"/>
          </p:cNvSpPr>
          <p:nvPr>
            <p:ph type="sldNum" sz="quarter" idx="12"/>
          </p:nvPr>
        </p:nvSpPr>
        <p:spPr/>
        <p:txBody>
          <a:bodyPr/>
          <a:lstStyle/>
          <a:p>
            <a:fld id="{99B56945-9AFE-4827-B643-229D6538693C}" type="slidenum">
              <a:rPr lang="en-GB" smtClean="0"/>
              <a:t>‹#›</a:t>
            </a:fld>
            <a:endParaRPr lang="en-GB"/>
          </a:p>
        </p:txBody>
      </p:sp>
    </p:spTree>
    <p:extLst>
      <p:ext uri="{BB962C8B-B14F-4D97-AF65-F5344CB8AC3E}">
        <p14:creationId xmlns:p14="http://schemas.microsoft.com/office/powerpoint/2010/main" val="23904316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76C5D5-2A5A-A7AA-2DB6-AF3A7895BA0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C666157F-371A-95D3-BB4F-D106298609F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BB78BC38-5719-CF5A-D772-17E1C2F9B0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0762471-450C-5307-0E5E-E344A1835521}"/>
              </a:ext>
            </a:extLst>
          </p:cNvPr>
          <p:cNvSpPr>
            <a:spLocks noGrp="1"/>
          </p:cNvSpPr>
          <p:nvPr>
            <p:ph type="dt" sz="half" idx="10"/>
          </p:nvPr>
        </p:nvSpPr>
        <p:spPr/>
        <p:txBody>
          <a:bodyPr/>
          <a:lstStyle/>
          <a:p>
            <a:fld id="{C077F10C-6DAB-4095-B5E2-F6B8404FDCF9}" type="datetimeFigureOut">
              <a:rPr lang="en-GB" smtClean="0"/>
              <a:t>20/12/2024</a:t>
            </a:fld>
            <a:endParaRPr lang="en-GB"/>
          </a:p>
        </p:txBody>
      </p:sp>
      <p:sp>
        <p:nvSpPr>
          <p:cNvPr id="6" name="Footer Placeholder 5">
            <a:extLst>
              <a:ext uri="{FF2B5EF4-FFF2-40B4-BE49-F238E27FC236}">
                <a16:creationId xmlns:a16="http://schemas.microsoft.com/office/drawing/2014/main" id="{F017219F-96FC-3F5E-E75D-4ECDA75CF2DE}"/>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16E922D-BAA9-E53F-A869-315A119E85FA}"/>
              </a:ext>
            </a:extLst>
          </p:cNvPr>
          <p:cNvSpPr>
            <a:spLocks noGrp="1"/>
          </p:cNvSpPr>
          <p:nvPr>
            <p:ph type="sldNum" sz="quarter" idx="12"/>
          </p:nvPr>
        </p:nvSpPr>
        <p:spPr/>
        <p:txBody>
          <a:bodyPr/>
          <a:lstStyle/>
          <a:p>
            <a:fld id="{99B56945-9AFE-4827-B643-229D6538693C}" type="slidenum">
              <a:rPr lang="en-GB" smtClean="0"/>
              <a:t>‹#›</a:t>
            </a:fld>
            <a:endParaRPr lang="en-GB"/>
          </a:p>
        </p:txBody>
      </p:sp>
    </p:spTree>
    <p:extLst>
      <p:ext uri="{BB962C8B-B14F-4D97-AF65-F5344CB8AC3E}">
        <p14:creationId xmlns:p14="http://schemas.microsoft.com/office/powerpoint/2010/main" val="11521359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35FCC9A-F809-0F53-EA6F-21BAD1ADA70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503C42F1-BBF7-B459-9D72-79A7DF9D447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4CA68FEC-B7C4-CA26-0F4E-53C6B17CCCE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C077F10C-6DAB-4095-B5E2-F6B8404FDCF9}" type="datetimeFigureOut">
              <a:rPr lang="en-GB" smtClean="0"/>
              <a:t>20/12/2024</a:t>
            </a:fld>
            <a:endParaRPr lang="en-GB"/>
          </a:p>
        </p:txBody>
      </p:sp>
      <p:sp>
        <p:nvSpPr>
          <p:cNvPr id="5" name="Footer Placeholder 4">
            <a:extLst>
              <a:ext uri="{FF2B5EF4-FFF2-40B4-BE49-F238E27FC236}">
                <a16:creationId xmlns:a16="http://schemas.microsoft.com/office/drawing/2014/main" id="{0AC80113-7437-87F5-55E9-571BC31E2DE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GB"/>
          </a:p>
        </p:txBody>
      </p:sp>
      <p:sp>
        <p:nvSpPr>
          <p:cNvPr id="6" name="Slide Number Placeholder 5">
            <a:extLst>
              <a:ext uri="{FF2B5EF4-FFF2-40B4-BE49-F238E27FC236}">
                <a16:creationId xmlns:a16="http://schemas.microsoft.com/office/drawing/2014/main" id="{E05C3B27-A989-74D8-8B3C-2FC174D0270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99B56945-9AFE-4827-B643-229D6538693C}" type="slidenum">
              <a:rPr lang="en-GB" smtClean="0"/>
              <a:t>‹#›</a:t>
            </a:fld>
            <a:endParaRPr lang="en-GB"/>
          </a:p>
        </p:txBody>
      </p:sp>
    </p:spTree>
    <p:extLst>
      <p:ext uri="{BB962C8B-B14F-4D97-AF65-F5344CB8AC3E}">
        <p14:creationId xmlns:p14="http://schemas.microsoft.com/office/powerpoint/2010/main" val="9417361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chart" Target="../charts/char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chart" Target="../charts/chart9.xml"/><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chart" Target="../charts/chart10.xml"/><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chart" Target="../charts/chart11.xml"/><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chart" Target="../charts/chart12.xml"/></Relationships>
</file>

<file path=ppt/slides/_rels/slide23.xml.rels><?xml version="1.0" encoding="UTF-8" standalone="yes"?>
<Relationships xmlns="http://schemas.openxmlformats.org/package/2006/relationships"><Relationship Id="rId3" Type="http://schemas.openxmlformats.org/officeDocument/2006/relationships/chart" Target="../charts/chart13.xml"/><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chart" Target="../charts/chart14.xml"/><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hyperlink" Target="https://www.simplypsychology.org/maslow.html" TargetMode="External"/><Relationship Id="rId13" Type="http://schemas.openxmlformats.org/officeDocument/2006/relationships/hyperlink" Target="https://clients.mintel.com/content/report/attitudes-towards-health-management-uk-2024" TargetMode="External"/><Relationship Id="rId3" Type="http://schemas.openxmlformats.org/officeDocument/2006/relationships/hyperlink" Target="https://blackboard.uwe.ac.uk/ultra/courses/_364589_1/cl/outline" TargetMode="External"/><Relationship Id="rId7" Type="http://schemas.openxmlformats.org/officeDocument/2006/relationships/hyperlink" Target="https://www.linkedin.com/learning/psychology-fundamentals-for-marketing-and-sales-success/unlock-customer-minds?resume=false&amp;u=56744785" TargetMode="External"/><Relationship Id="rId12" Type="http://schemas.openxmlformats.org/officeDocument/2006/relationships/hyperlink" Target="https://www.salesbrain.com/neuromap-overview/6-stimuli/" TargetMode="External"/><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hyperlink" Target="https://medium.com/@keatonhawker/kellers-brand-equity-model-what-it-is-how-to-use-it-84e42d562299" TargetMode="External"/><Relationship Id="rId11" Type="http://schemas.openxmlformats.org/officeDocument/2006/relationships/hyperlink" Target="https://www.ofcom.org.uk/siteassets/resources/documents/research-and-data/media-literacy-research/adults/adults-media-use-and-attitudes-2022/adults-media-use-and-attitudes-report-2022.pdf?v=327649" TargetMode="External"/><Relationship Id="rId5" Type="http://schemas.openxmlformats.org/officeDocument/2006/relationships/hyperlink" Target="https://www.youtube.com/watch?v=aqIpHfWEY_0" TargetMode="External"/><Relationship Id="rId10" Type="http://schemas.openxmlformats.org/officeDocument/2006/relationships/hyperlink" Target="https://www.ofcom.org.uk/siteassets/resources/documents/research-and-data/media-literacy-research/adults/adults-literacy-2017/section-9-newer-narrow-non-users-internet.pdf?v=322533" TargetMode="External"/><Relationship Id="rId4" Type="http://schemas.openxmlformats.org/officeDocument/2006/relationships/hyperlink" Target="https://clients.mintel.com/content/report/chocolate-confectionery-uk-2024?fromSearch=%3Fargs%3D%252Fhomepages%252Fdefault%252F%26freetext%3Dcadbury%26sortBy%3Drecent%26start%3Dredirect%26resultPosition%3D1" TargetMode="External"/><Relationship Id="rId9" Type="http://schemas.openxmlformats.org/officeDocument/2006/relationships/hyperlink" Target="https://clients.mintel.com/content/report/health-and-wellness-in-the-home-uk-2024"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hyperlink" Target="https://data.mintel.com/databook/chocolate-confectionery-uk-2024/#Q1DummyNet__wave_6103" TargetMode="External"/><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video" Target="https://www.youtube.com/embed/aqIpHfWEY_0?feature=oembed" TargetMode="External"/><Relationship Id="rId4" Type="http://schemas.openxmlformats.org/officeDocument/2006/relationships/image" Target="../media/image2.jpeg"/></Relationships>
</file>

<file path=ppt/slides/_rels/slide8.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chart" Target="../charts/char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4EF25-F2C4-CB02-DDAB-262B687F1BF3}"/>
              </a:ext>
            </a:extLst>
          </p:cNvPr>
          <p:cNvSpPr>
            <a:spLocks noGrp="1"/>
          </p:cNvSpPr>
          <p:nvPr>
            <p:ph type="ctrTitle"/>
          </p:nvPr>
        </p:nvSpPr>
        <p:spPr/>
        <p:txBody>
          <a:bodyPr/>
          <a:lstStyle/>
          <a:p>
            <a:r>
              <a:rPr lang="en-GB" dirty="0"/>
              <a:t>Cadbury</a:t>
            </a:r>
          </a:p>
        </p:txBody>
      </p:sp>
      <p:sp>
        <p:nvSpPr>
          <p:cNvPr id="3" name="Subtitle 2">
            <a:extLst>
              <a:ext uri="{FF2B5EF4-FFF2-40B4-BE49-F238E27FC236}">
                <a16:creationId xmlns:a16="http://schemas.microsoft.com/office/drawing/2014/main" id="{EEC36847-011C-9A4C-E775-740913EB0B9A}"/>
              </a:ext>
            </a:extLst>
          </p:cNvPr>
          <p:cNvSpPr>
            <a:spLocks noGrp="1"/>
          </p:cNvSpPr>
          <p:nvPr>
            <p:ph type="subTitle" idx="1"/>
          </p:nvPr>
        </p:nvSpPr>
        <p:spPr/>
        <p:txBody>
          <a:bodyPr/>
          <a:lstStyle/>
          <a:p>
            <a:r>
              <a:rPr lang="en-GB" dirty="0"/>
              <a:t>STP Process &amp; Marketing Mix</a:t>
            </a:r>
          </a:p>
        </p:txBody>
      </p:sp>
    </p:spTree>
    <p:extLst>
      <p:ext uri="{BB962C8B-B14F-4D97-AF65-F5344CB8AC3E}">
        <p14:creationId xmlns:p14="http://schemas.microsoft.com/office/powerpoint/2010/main" val="2343256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D5741F-F291-70E9-B7C8-80B955FE2C39}"/>
              </a:ext>
            </a:extLst>
          </p:cNvPr>
          <p:cNvSpPr>
            <a:spLocks noGrp="1"/>
          </p:cNvSpPr>
          <p:nvPr>
            <p:ph type="title"/>
          </p:nvPr>
        </p:nvSpPr>
        <p:spPr/>
        <p:txBody>
          <a:bodyPr/>
          <a:lstStyle/>
          <a:p>
            <a:r>
              <a:rPr lang="en-GB" dirty="0"/>
              <a:t>Segmentation: Generational </a:t>
            </a:r>
          </a:p>
        </p:txBody>
      </p:sp>
      <p:sp>
        <p:nvSpPr>
          <p:cNvPr id="3" name="Content Placeholder 2">
            <a:extLst>
              <a:ext uri="{FF2B5EF4-FFF2-40B4-BE49-F238E27FC236}">
                <a16:creationId xmlns:a16="http://schemas.microsoft.com/office/drawing/2014/main" id="{A1AAC201-5189-B248-40E1-387D84309095}"/>
              </a:ext>
            </a:extLst>
          </p:cNvPr>
          <p:cNvSpPr>
            <a:spLocks noGrp="1"/>
          </p:cNvSpPr>
          <p:nvPr>
            <p:ph idx="1"/>
          </p:nvPr>
        </p:nvSpPr>
        <p:spPr>
          <a:xfrm>
            <a:off x="838200" y="1825625"/>
            <a:ext cx="5645727" cy="4667250"/>
          </a:xfrm>
        </p:spPr>
        <p:txBody>
          <a:bodyPr/>
          <a:lstStyle/>
          <a:p>
            <a:r>
              <a:rPr lang="en-GB" dirty="0"/>
              <a:t>The UK population is expected to increase by nearly 3 million by 2044.</a:t>
            </a:r>
          </a:p>
          <a:p>
            <a:endParaRPr lang="en-GB" dirty="0"/>
          </a:p>
          <a:p>
            <a:r>
              <a:rPr lang="en-GB" dirty="0"/>
              <a:t>Falling birth rate is concerning due to children and young adults being the biggest consumer of Chocolate.</a:t>
            </a:r>
          </a:p>
        </p:txBody>
      </p:sp>
      <p:graphicFrame>
        <p:nvGraphicFramePr>
          <p:cNvPr id="4" name="ChartObject" descr="chart">
            <a:extLst>
              <a:ext uri="{FF2B5EF4-FFF2-40B4-BE49-F238E27FC236}">
                <a16:creationId xmlns:a16="http://schemas.microsoft.com/office/drawing/2014/main" id="{74A1179B-15D3-D8B6-393F-656FBC4E5081}"/>
              </a:ext>
            </a:extLst>
          </p:cNvPr>
          <p:cNvGraphicFramePr/>
          <p:nvPr>
            <p:extLst>
              <p:ext uri="{D42A27DB-BD31-4B8C-83A1-F6EECF244321}">
                <p14:modId xmlns:p14="http://schemas.microsoft.com/office/powerpoint/2010/main" val="4206164676"/>
              </p:ext>
            </p:extLst>
          </p:nvPr>
        </p:nvGraphicFramePr>
        <p:xfrm>
          <a:off x="7150042" y="1825626"/>
          <a:ext cx="4203758" cy="2230986"/>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5" name="ChartObject" descr="chart">
            <a:extLst>
              <a:ext uri="{FF2B5EF4-FFF2-40B4-BE49-F238E27FC236}">
                <a16:creationId xmlns:a16="http://schemas.microsoft.com/office/drawing/2014/main" id="{A4EAD313-8F5B-A6EA-F52B-8C3E31FCC0F1}"/>
              </a:ext>
            </a:extLst>
          </p:cNvPr>
          <p:cNvGraphicFramePr/>
          <p:nvPr>
            <p:extLst>
              <p:ext uri="{D42A27DB-BD31-4B8C-83A1-F6EECF244321}">
                <p14:modId xmlns:p14="http://schemas.microsoft.com/office/powerpoint/2010/main" val="783468680"/>
              </p:ext>
            </p:extLst>
          </p:nvPr>
        </p:nvGraphicFramePr>
        <p:xfrm>
          <a:off x="7414953" y="4191550"/>
          <a:ext cx="3938847" cy="2301325"/>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41018326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AC4BA5-7C8B-110A-003F-39F7EB3BEB0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4DA43B3-AAEE-7379-1A3C-FC161548ED88}"/>
              </a:ext>
            </a:extLst>
          </p:cNvPr>
          <p:cNvSpPr>
            <a:spLocks noGrp="1"/>
          </p:cNvSpPr>
          <p:nvPr>
            <p:ph type="title"/>
          </p:nvPr>
        </p:nvSpPr>
        <p:spPr/>
        <p:txBody>
          <a:bodyPr/>
          <a:lstStyle/>
          <a:p>
            <a:r>
              <a:rPr lang="en-GB" dirty="0"/>
              <a:t>Targeting: Aging Population</a:t>
            </a:r>
          </a:p>
        </p:txBody>
      </p:sp>
      <p:sp>
        <p:nvSpPr>
          <p:cNvPr id="3" name="Content Placeholder 2">
            <a:extLst>
              <a:ext uri="{FF2B5EF4-FFF2-40B4-BE49-F238E27FC236}">
                <a16:creationId xmlns:a16="http://schemas.microsoft.com/office/drawing/2014/main" id="{1D021793-6F14-7E19-D7D6-6284FC2BD2A6}"/>
              </a:ext>
            </a:extLst>
          </p:cNvPr>
          <p:cNvSpPr>
            <a:spLocks noGrp="1"/>
          </p:cNvSpPr>
          <p:nvPr>
            <p:ph idx="1"/>
          </p:nvPr>
        </p:nvSpPr>
        <p:spPr/>
        <p:txBody>
          <a:bodyPr/>
          <a:lstStyle/>
          <a:p>
            <a:r>
              <a:rPr lang="en-GB" dirty="0"/>
              <a:t>Aging population for targeting will begin from 45+</a:t>
            </a:r>
          </a:p>
          <a:p>
            <a:endParaRPr lang="en-GB" dirty="0"/>
          </a:p>
          <a:p>
            <a:r>
              <a:rPr lang="en-GB" dirty="0"/>
              <a:t>Young people remain the biggest consumers of chocolate with no change estimated to happen in the future.</a:t>
            </a:r>
          </a:p>
          <a:p>
            <a:endParaRPr lang="en-GB" dirty="0"/>
          </a:p>
          <a:p>
            <a:r>
              <a:rPr lang="en-GB" dirty="0"/>
              <a:t>Therefore, be targeting an older audience who are consuming less chocolate but is a growing sector</a:t>
            </a:r>
          </a:p>
        </p:txBody>
      </p:sp>
    </p:spTree>
    <p:extLst>
      <p:ext uri="{BB962C8B-B14F-4D97-AF65-F5344CB8AC3E}">
        <p14:creationId xmlns:p14="http://schemas.microsoft.com/office/powerpoint/2010/main" val="36136543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B24FFC-D56D-7B8F-79AD-F30009E4288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AA0B910-0715-C920-7491-502FE0A7E671}"/>
              </a:ext>
            </a:extLst>
          </p:cNvPr>
          <p:cNvSpPr>
            <a:spLocks noGrp="1"/>
          </p:cNvSpPr>
          <p:nvPr>
            <p:ph type="title"/>
          </p:nvPr>
        </p:nvSpPr>
        <p:spPr/>
        <p:txBody>
          <a:bodyPr/>
          <a:lstStyle/>
          <a:p>
            <a:r>
              <a:rPr lang="en-GB" dirty="0"/>
              <a:t>Targeting: Health</a:t>
            </a:r>
          </a:p>
        </p:txBody>
      </p:sp>
      <p:sp>
        <p:nvSpPr>
          <p:cNvPr id="3" name="Content Placeholder 2">
            <a:extLst>
              <a:ext uri="{FF2B5EF4-FFF2-40B4-BE49-F238E27FC236}">
                <a16:creationId xmlns:a16="http://schemas.microsoft.com/office/drawing/2014/main" id="{36DB32DD-89C1-1FE8-B85B-037A3A5AE734}"/>
              </a:ext>
            </a:extLst>
          </p:cNvPr>
          <p:cNvSpPr>
            <a:spLocks noGrp="1"/>
          </p:cNvSpPr>
          <p:nvPr>
            <p:ph idx="1"/>
          </p:nvPr>
        </p:nvSpPr>
        <p:spPr>
          <a:xfrm>
            <a:off x="838200" y="1825625"/>
            <a:ext cx="5562600" cy="4351338"/>
          </a:xfrm>
        </p:spPr>
        <p:txBody>
          <a:bodyPr/>
          <a:lstStyle/>
          <a:p>
            <a:r>
              <a:rPr lang="en-GB" dirty="0"/>
              <a:t>The majority of age ranges do not want to see a cocoa substitute </a:t>
            </a:r>
          </a:p>
          <a:p>
            <a:endParaRPr lang="en-GB" dirty="0"/>
          </a:p>
          <a:p>
            <a:r>
              <a:rPr lang="en-GB" dirty="0"/>
              <a:t>More people would see prices raise than cocoa be removed or decreased from the product</a:t>
            </a:r>
          </a:p>
          <a:p>
            <a:endParaRPr lang="en-GB" dirty="0"/>
          </a:p>
          <a:p>
            <a:endParaRPr lang="en-GB" dirty="0"/>
          </a:p>
        </p:txBody>
      </p:sp>
      <p:graphicFrame>
        <p:nvGraphicFramePr>
          <p:cNvPr id="4" name="ChartObject" descr="chart">
            <a:extLst>
              <a:ext uri="{FF2B5EF4-FFF2-40B4-BE49-F238E27FC236}">
                <a16:creationId xmlns:a16="http://schemas.microsoft.com/office/drawing/2014/main" id="{3675A8E8-A7D4-4579-3EE4-8AB1225C3860}"/>
              </a:ext>
            </a:extLst>
          </p:cNvPr>
          <p:cNvGraphicFramePr/>
          <p:nvPr>
            <p:extLst>
              <p:ext uri="{D42A27DB-BD31-4B8C-83A1-F6EECF244321}">
                <p14:modId xmlns:p14="http://schemas.microsoft.com/office/powerpoint/2010/main" val="1586608358"/>
              </p:ext>
            </p:extLst>
          </p:nvPr>
        </p:nvGraphicFramePr>
        <p:xfrm>
          <a:off x="6765768" y="1678337"/>
          <a:ext cx="5328592" cy="2657475"/>
        </p:xfrm>
        <a:graphic>
          <a:graphicData uri="http://schemas.openxmlformats.org/drawingml/2006/chart">
            <c:chart xmlns:c="http://schemas.openxmlformats.org/drawingml/2006/chart" xmlns:r="http://schemas.openxmlformats.org/officeDocument/2006/relationships" r:id="rId3"/>
          </a:graphicData>
        </a:graphic>
      </p:graphicFrame>
      <p:pic>
        <p:nvPicPr>
          <p:cNvPr id="5" name="New picture" descr="infographic">
            <a:extLst>
              <a:ext uri="{FF2B5EF4-FFF2-40B4-BE49-F238E27FC236}">
                <a16:creationId xmlns:a16="http://schemas.microsoft.com/office/drawing/2014/main" id="{7F5AF196-EFCB-9D36-6E8C-B96766A7F8B5}"/>
              </a:ext>
            </a:extLst>
          </p:cNvPr>
          <p:cNvPicPr>
            <a:picLocks noChangeAspect="1"/>
          </p:cNvPicPr>
          <p:nvPr/>
        </p:nvPicPr>
        <p:blipFill>
          <a:blip r:embed="rId4"/>
          <a:stretch>
            <a:fillRect/>
          </a:stretch>
        </p:blipFill>
        <p:spPr>
          <a:xfrm>
            <a:off x="6947792" y="4496065"/>
            <a:ext cx="4964545" cy="1996810"/>
          </a:xfrm>
          <a:prstGeom prst="rect">
            <a:avLst/>
          </a:prstGeom>
        </p:spPr>
      </p:pic>
    </p:spTree>
    <p:extLst>
      <p:ext uri="{BB962C8B-B14F-4D97-AF65-F5344CB8AC3E}">
        <p14:creationId xmlns:p14="http://schemas.microsoft.com/office/powerpoint/2010/main" val="23195140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F83FAD-721F-3DA5-6875-BD0CE2DA304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3C19071-C40F-F7DC-CB9C-DF95AD69678A}"/>
              </a:ext>
            </a:extLst>
          </p:cNvPr>
          <p:cNvSpPr>
            <a:spLocks noGrp="1"/>
          </p:cNvSpPr>
          <p:nvPr>
            <p:ph type="title"/>
          </p:nvPr>
        </p:nvSpPr>
        <p:spPr/>
        <p:txBody>
          <a:bodyPr/>
          <a:lstStyle/>
          <a:p>
            <a:r>
              <a:rPr lang="en-GB" dirty="0"/>
              <a:t>Targeting: HFSS Restrictions</a:t>
            </a:r>
          </a:p>
        </p:txBody>
      </p:sp>
      <p:sp>
        <p:nvSpPr>
          <p:cNvPr id="3" name="Content Placeholder 2">
            <a:extLst>
              <a:ext uri="{FF2B5EF4-FFF2-40B4-BE49-F238E27FC236}">
                <a16:creationId xmlns:a16="http://schemas.microsoft.com/office/drawing/2014/main" id="{ADDCC4C6-A82D-D9E8-E6EB-D41395F40A45}"/>
              </a:ext>
            </a:extLst>
          </p:cNvPr>
          <p:cNvSpPr>
            <a:spLocks noGrp="1"/>
          </p:cNvSpPr>
          <p:nvPr>
            <p:ph idx="1"/>
          </p:nvPr>
        </p:nvSpPr>
        <p:spPr/>
        <p:txBody>
          <a:bodyPr/>
          <a:lstStyle/>
          <a:p>
            <a:r>
              <a:rPr lang="en-GB" dirty="0"/>
              <a:t>“</a:t>
            </a:r>
            <a:r>
              <a:rPr lang="en-GB" sz="2800" dirty="0">
                <a:solidFill>
                  <a:srgbClr val="2B2B2B"/>
                </a:solidFill>
                <a:latin typeface="Trebuchet MS"/>
                <a:ea typeface="Trebuchet MS"/>
                <a:cs typeface="Trebuchet MS"/>
              </a:rPr>
              <a:t>Under NPM, products get ‘bad’ points for high saturated fat, sodium, sugar and energy per 100g and ‘good’ points for fibre, protein, and fruit, vegetable and nut content. These are therefore the levers that manufacturers of affected foods and drink can push and pull to make their products non-HFSS.”</a:t>
            </a:r>
          </a:p>
          <a:p>
            <a:endParaRPr lang="en-GB" dirty="0">
              <a:solidFill>
                <a:srgbClr val="2B2B2B"/>
              </a:solidFill>
              <a:latin typeface="Trebuchet MS"/>
              <a:ea typeface="Trebuchet MS"/>
              <a:cs typeface="Trebuchet MS"/>
            </a:endParaRPr>
          </a:p>
          <a:p>
            <a:endParaRPr lang="en-GB" sz="2800" dirty="0">
              <a:solidFill>
                <a:srgbClr val="2B2B2B"/>
              </a:solidFill>
              <a:latin typeface="Trebuchet MS"/>
              <a:ea typeface="Trebuchet MS"/>
              <a:cs typeface="Trebuchet MS"/>
            </a:endParaRPr>
          </a:p>
        </p:txBody>
      </p:sp>
    </p:spTree>
    <p:extLst>
      <p:ext uri="{BB962C8B-B14F-4D97-AF65-F5344CB8AC3E}">
        <p14:creationId xmlns:p14="http://schemas.microsoft.com/office/powerpoint/2010/main" val="34744786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3987F-7F02-D611-44B4-0FB5EE800CDC}"/>
              </a:ext>
            </a:extLst>
          </p:cNvPr>
          <p:cNvSpPr>
            <a:spLocks noGrp="1"/>
          </p:cNvSpPr>
          <p:nvPr>
            <p:ph type="title"/>
          </p:nvPr>
        </p:nvSpPr>
        <p:spPr/>
        <p:txBody>
          <a:bodyPr/>
          <a:lstStyle/>
          <a:p>
            <a:r>
              <a:rPr lang="en-GB" dirty="0"/>
              <a:t>Targeting: Flavours</a:t>
            </a:r>
          </a:p>
        </p:txBody>
      </p:sp>
      <p:sp>
        <p:nvSpPr>
          <p:cNvPr id="3" name="Content Placeholder 2">
            <a:extLst>
              <a:ext uri="{FF2B5EF4-FFF2-40B4-BE49-F238E27FC236}">
                <a16:creationId xmlns:a16="http://schemas.microsoft.com/office/drawing/2014/main" id="{46DBA746-B1B7-54C1-0496-2BD28CE99C25}"/>
              </a:ext>
            </a:extLst>
          </p:cNvPr>
          <p:cNvSpPr>
            <a:spLocks noGrp="1"/>
          </p:cNvSpPr>
          <p:nvPr>
            <p:ph idx="1"/>
          </p:nvPr>
        </p:nvSpPr>
        <p:spPr>
          <a:xfrm>
            <a:off x="838200" y="1825625"/>
            <a:ext cx="5878484" cy="4351338"/>
          </a:xfrm>
        </p:spPr>
        <p:txBody>
          <a:bodyPr/>
          <a:lstStyle/>
          <a:p>
            <a:r>
              <a:rPr lang="en-GB" dirty="0"/>
              <a:t>Nuts and dried fruit are quick to identify on this list as popular and conveniently score high ‘good’ points</a:t>
            </a:r>
          </a:p>
          <a:p>
            <a:endParaRPr lang="en-GB" dirty="0"/>
          </a:p>
          <a:p>
            <a:r>
              <a:rPr lang="en-GB" dirty="0"/>
              <a:t>A chocolate bar with two fillings is also the most ideal product in the current market </a:t>
            </a:r>
          </a:p>
        </p:txBody>
      </p:sp>
      <p:graphicFrame>
        <p:nvGraphicFramePr>
          <p:cNvPr id="4" name="ChartObject" descr="chart">
            <a:extLst>
              <a:ext uri="{FF2B5EF4-FFF2-40B4-BE49-F238E27FC236}">
                <a16:creationId xmlns:a16="http://schemas.microsoft.com/office/drawing/2014/main" id="{E595FA09-E4E2-DEF6-55C2-C8E9F363F639}"/>
              </a:ext>
            </a:extLst>
          </p:cNvPr>
          <p:cNvGraphicFramePr/>
          <p:nvPr>
            <p:extLst>
              <p:ext uri="{D42A27DB-BD31-4B8C-83A1-F6EECF244321}">
                <p14:modId xmlns:p14="http://schemas.microsoft.com/office/powerpoint/2010/main" val="4009060914"/>
              </p:ext>
            </p:extLst>
          </p:nvPr>
        </p:nvGraphicFramePr>
        <p:xfrm>
          <a:off x="7150041" y="1825625"/>
          <a:ext cx="4537653" cy="4351338"/>
        </p:xfrm>
        <a:graphic>
          <a:graphicData uri="http://schemas.openxmlformats.org/drawingml/2006/chart">
            <c:chart xmlns:c="http://schemas.openxmlformats.org/drawingml/2006/chart" xmlns:r="http://schemas.openxmlformats.org/officeDocument/2006/relationships" r:id="rId3"/>
          </a:graphicData>
        </a:graphic>
      </p:graphicFrame>
      <p:sp>
        <p:nvSpPr>
          <p:cNvPr id="5" name="Oval 4">
            <a:extLst>
              <a:ext uri="{FF2B5EF4-FFF2-40B4-BE49-F238E27FC236}">
                <a16:creationId xmlns:a16="http://schemas.microsoft.com/office/drawing/2014/main" id="{68CB0689-8355-B7F1-6A73-B6A51F2A043C}"/>
              </a:ext>
            </a:extLst>
          </p:cNvPr>
          <p:cNvSpPr/>
          <p:nvPr/>
        </p:nvSpPr>
        <p:spPr>
          <a:xfrm>
            <a:off x="8507485" y="4124328"/>
            <a:ext cx="963827" cy="518984"/>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Oval 5">
            <a:extLst>
              <a:ext uri="{FF2B5EF4-FFF2-40B4-BE49-F238E27FC236}">
                <a16:creationId xmlns:a16="http://schemas.microsoft.com/office/drawing/2014/main" id="{74FF5649-7007-2F3D-11DF-83DE624C18FD}"/>
              </a:ext>
            </a:extLst>
          </p:cNvPr>
          <p:cNvSpPr/>
          <p:nvPr/>
        </p:nvSpPr>
        <p:spPr>
          <a:xfrm>
            <a:off x="8507485" y="2672235"/>
            <a:ext cx="963827" cy="518984"/>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191588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p:cTn id="12" dur="500" fill="hold"/>
                                        <p:tgtEl>
                                          <p:spTgt spid="6"/>
                                        </p:tgtEl>
                                        <p:attrNameLst>
                                          <p:attrName>ppt_w</p:attrName>
                                        </p:attrNameLst>
                                      </p:cBhvr>
                                      <p:tavLst>
                                        <p:tav tm="0">
                                          <p:val>
                                            <p:fltVal val="0"/>
                                          </p:val>
                                        </p:tav>
                                        <p:tav tm="100000">
                                          <p:val>
                                            <p:strVal val="#ppt_w"/>
                                          </p:val>
                                        </p:tav>
                                      </p:tavLst>
                                    </p:anim>
                                    <p:anim calcmode="lin" valueType="num">
                                      <p:cBhvr>
                                        <p:cTn id="13" dur="500" fill="hold"/>
                                        <p:tgtEl>
                                          <p:spTgt spid="6"/>
                                        </p:tgtEl>
                                        <p:attrNameLst>
                                          <p:attrName>ppt_h</p:attrName>
                                        </p:attrNameLst>
                                      </p:cBhvr>
                                      <p:tavLst>
                                        <p:tav tm="0">
                                          <p:val>
                                            <p:fltVal val="0"/>
                                          </p:val>
                                        </p:tav>
                                        <p:tav tm="100000">
                                          <p:val>
                                            <p:strVal val="#ppt_h"/>
                                          </p:val>
                                        </p:tav>
                                      </p:tavLst>
                                    </p:anim>
                                    <p:animEffect transition="in" filter="fade">
                                      <p:cBhvr>
                                        <p:cTn id="1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9667AA-55EF-5361-B4BF-DD75DF9F07C5}"/>
              </a:ext>
            </a:extLst>
          </p:cNvPr>
          <p:cNvSpPr>
            <a:spLocks noGrp="1"/>
          </p:cNvSpPr>
          <p:nvPr>
            <p:ph type="title"/>
          </p:nvPr>
        </p:nvSpPr>
        <p:spPr/>
        <p:txBody>
          <a:bodyPr/>
          <a:lstStyle/>
          <a:p>
            <a:r>
              <a:rPr lang="en-GB" dirty="0"/>
              <a:t>Positioning</a:t>
            </a:r>
          </a:p>
        </p:txBody>
      </p:sp>
      <p:grpSp>
        <p:nvGrpSpPr>
          <p:cNvPr id="31" name="Group 30">
            <a:extLst>
              <a:ext uri="{FF2B5EF4-FFF2-40B4-BE49-F238E27FC236}">
                <a16:creationId xmlns:a16="http://schemas.microsoft.com/office/drawing/2014/main" id="{11074AF3-C793-2D98-0432-8EE9855A879E}"/>
              </a:ext>
            </a:extLst>
          </p:cNvPr>
          <p:cNvGrpSpPr/>
          <p:nvPr/>
        </p:nvGrpSpPr>
        <p:grpSpPr>
          <a:xfrm>
            <a:off x="173408" y="1617644"/>
            <a:ext cx="5590197" cy="4819135"/>
            <a:chOff x="838200" y="1617642"/>
            <a:chExt cx="5590197" cy="4819135"/>
          </a:xfrm>
        </p:grpSpPr>
        <p:sp>
          <p:nvSpPr>
            <p:cNvPr id="4" name="Isosceles Triangle 3">
              <a:extLst>
                <a:ext uri="{FF2B5EF4-FFF2-40B4-BE49-F238E27FC236}">
                  <a16:creationId xmlns:a16="http://schemas.microsoft.com/office/drawing/2014/main" id="{D974C961-59A6-8EDA-FA71-A87C90D755AE}"/>
                </a:ext>
              </a:extLst>
            </p:cNvPr>
            <p:cNvSpPr/>
            <p:nvPr/>
          </p:nvSpPr>
          <p:spPr>
            <a:xfrm>
              <a:off x="838200" y="1617642"/>
              <a:ext cx="5590197" cy="4819135"/>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6" name="Straight Connector 5">
              <a:extLst>
                <a:ext uri="{FF2B5EF4-FFF2-40B4-BE49-F238E27FC236}">
                  <a16:creationId xmlns:a16="http://schemas.microsoft.com/office/drawing/2014/main" id="{C0953455-52D1-10C2-399B-EC56266D83B8}"/>
                </a:ext>
              </a:extLst>
            </p:cNvPr>
            <p:cNvCxnSpPr>
              <a:stCxn id="4" idx="1"/>
              <a:endCxn id="4" idx="5"/>
            </p:cNvCxnSpPr>
            <p:nvPr/>
          </p:nvCxnSpPr>
          <p:spPr>
            <a:xfrm>
              <a:off x="2235749" y="4027210"/>
              <a:ext cx="2795099" cy="0"/>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0CF27B6A-2743-9840-CA4C-2E8F53CDA30B}"/>
                </a:ext>
              </a:extLst>
            </p:cNvPr>
            <p:cNvCxnSpPr/>
            <p:nvPr/>
          </p:nvCxnSpPr>
          <p:spPr>
            <a:xfrm>
              <a:off x="2977978" y="2718486"/>
              <a:ext cx="1297460" cy="0"/>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DBAA4967-99B0-0D29-B93A-B539877DABD5}"/>
                </a:ext>
              </a:extLst>
            </p:cNvPr>
            <p:cNvCxnSpPr/>
            <p:nvPr/>
          </p:nvCxnSpPr>
          <p:spPr>
            <a:xfrm>
              <a:off x="1507524" y="5239265"/>
              <a:ext cx="4238368" cy="0"/>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32448A0F-C235-35B9-2425-B59175620B82}"/>
                </a:ext>
              </a:extLst>
            </p:cNvPr>
            <p:cNvSpPr txBox="1"/>
            <p:nvPr/>
          </p:nvSpPr>
          <p:spPr>
            <a:xfrm>
              <a:off x="2372085" y="5653354"/>
              <a:ext cx="2522426" cy="369332"/>
            </a:xfrm>
            <a:prstGeom prst="rect">
              <a:avLst/>
            </a:prstGeom>
            <a:noFill/>
          </p:spPr>
          <p:txBody>
            <a:bodyPr wrap="square" rtlCol="0">
              <a:spAutoFit/>
            </a:bodyPr>
            <a:lstStyle/>
            <a:p>
              <a:pPr algn="ctr"/>
              <a:r>
                <a:rPr lang="en-GB" dirty="0">
                  <a:solidFill>
                    <a:schemeClr val="bg1"/>
                  </a:solidFill>
                </a:rPr>
                <a:t>Salience</a:t>
              </a:r>
            </a:p>
          </p:txBody>
        </p:sp>
        <p:cxnSp>
          <p:nvCxnSpPr>
            <p:cNvPr id="18" name="Straight Connector 17">
              <a:extLst>
                <a:ext uri="{FF2B5EF4-FFF2-40B4-BE49-F238E27FC236}">
                  <a16:creationId xmlns:a16="http://schemas.microsoft.com/office/drawing/2014/main" id="{D54FD95A-BA85-DE75-FF88-D8E8C346EB53}"/>
                </a:ext>
              </a:extLst>
            </p:cNvPr>
            <p:cNvCxnSpPr>
              <a:cxnSpLocks/>
            </p:cNvCxnSpPr>
            <p:nvPr/>
          </p:nvCxnSpPr>
          <p:spPr>
            <a:xfrm>
              <a:off x="3633299" y="2718486"/>
              <a:ext cx="0" cy="2520779"/>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sp>
          <p:nvSpPr>
            <p:cNvPr id="21" name="TextBox 20">
              <a:extLst>
                <a:ext uri="{FF2B5EF4-FFF2-40B4-BE49-F238E27FC236}">
                  <a16:creationId xmlns:a16="http://schemas.microsoft.com/office/drawing/2014/main" id="{DD7A5E63-07B0-39B9-5094-70CE9AEF5C9F}"/>
                </a:ext>
              </a:extLst>
            </p:cNvPr>
            <p:cNvSpPr txBox="1"/>
            <p:nvPr/>
          </p:nvSpPr>
          <p:spPr>
            <a:xfrm>
              <a:off x="1470454" y="4495534"/>
              <a:ext cx="2522426" cy="369332"/>
            </a:xfrm>
            <a:prstGeom prst="rect">
              <a:avLst/>
            </a:prstGeom>
            <a:noFill/>
          </p:spPr>
          <p:txBody>
            <a:bodyPr wrap="square" rtlCol="0">
              <a:spAutoFit/>
            </a:bodyPr>
            <a:lstStyle/>
            <a:p>
              <a:pPr algn="ctr"/>
              <a:r>
                <a:rPr lang="en-GB" dirty="0">
                  <a:solidFill>
                    <a:schemeClr val="bg1"/>
                  </a:solidFill>
                </a:rPr>
                <a:t>Performance</a:t>
              </a:r>
            </a:p>
          </p:txBody>
        </p:sp>
        <p:sp>
          <p:nvSpPr>
            <p:cNvPr id="22" name="TextBox 21">
              <a:extLst>
                <a:ext uri="{FF2B5EF4-FFF2-40B4-BE49-F238E27FC236}">
                  <a16:creationId xmlns:a16="http://schemas.microsoft.com/office/drawing/2014/main" id="{BD5F3140-BD7B-D0BC-E3A6-0D5D6B2A05FD}"/>
                </a:ext>
              </a:extLst>
            </p:cNvPr>
            <p:cNvSpPr txBox="1"/>
            <p:nvPr/>
          </p:nvSpPr>
          <p:spPr>
            <a:xfrm>
              <a:off x="3223466" y="4495534"/>
              <a:ext cx="2522426" cy="369332"/>
            </a:xfrm>
            <a:prstGeom prst="rect">
              <a:avLst/>
            </a:prstGeom>
            <a:noFill/>
          </p:spPr>
          <p:txBody>
            <a:bodyPr wrap="square" rtlCol="0">
              <a:spAutoFit/>
            </a:bodyPr>
            <a:lstStyle/>
            <a:p>
              <a:pPr algn="ctr"/>
              <a:r>
                <a:rPr lang="en-GB" dirty="0">
                  <a:solidFill>
                    <a:schemeClr val="bg1"/>
                  </a:solidFill>
                </a:rPr>
                <a:t>Imagery</a:t>
              </a:r>
            </a:p>
          </p:txBody>
        </p:sp>
        <p:sp>
          <p:nvSpPr>
            <p:cNvPr id="24" name="TextBox 23">
              <a:extLst>
                <a:ext uri="{FF2B5EF4-FFF2-40B4-BE49-F238E27FC236}">
                  <a16:creationId xmlns:a16="http://schemas.microsoft.com/office/drawing/2014/main" id="{E4532E62-C782-325E-F6D2-AB3ED698215B}"/>
                </a:ext>
              </a:extLst>
            </p:cNvPr>
            <p:cNvSpPr txBox="1"/>
            <p:nvPr/>
          </p:nvSpPr>
          <p:spPr>
            <a:xfrm>
              <a:off x="3438066" y="3258812"/>
              <a:ext cx="1457271" cy="307777"/>
            </a:xfrm>
            <a:prstGeom prst="rect">
              <a:avLst/>
            </a:prstGeom>
            <a:noFill/>
          </p:spPr>
          <p:txBody>
            <a:bodyPr wrap="square" rtlCol="0">
              <a:spAutoFit/>
            </a:bodyPr>
            <a:lstStyle/>
            <a:p>
              <a:pPr algn="ctr"/>
              <a:r>
                <a:rPr lang="en-GB" sz="1400" dirty="0">
                  <a:solidFill>
                    <a:schemeClr val="bg1"/>
                  </a:solidFill>
                </a:rPr>
                <a:t>Feelings</a:t>
              </a:r>
              <a:endParaRPr lang="en-GB" dirty="0">
                <a:solidFill>
                  <a:schemeClr val="bg1"/>
                </a:solidFill>
              </a:endParaRPr>
            </a:p>
          </p:txBody>
        </p:sp>
        <p:sp>
          <p:nvSpPr>
            <p:cNvPr id="25" name="TextBox 24">
              <a:extLst>
                <a:ext uri="{FF2B5EF4-FFF2-40B4-BE49-F238E27FC236}">
                  <a16:creationId xmlns:a16="http://schemas.microsoft.com/office/drawing/2014/main" id="{4FB74F74-4777-A3E2-600E-8B77879D2AA7}"/>
                </a:ext>
              </a:extLst>
            </p:cNvPr>
            <p:cNvSpPr txBox="1"/>
            <p:nvPr/>
          </p:nvSpPr>
          <p:spPr>
            <a:xfrm>
              <a:off x="2372085" y="3253529"/>
              <a:ext cx="1457271" cy="307777"/>
            </a:xfrm>
            <a:prstGeom prst="rect">
              <a:avLst/>
            </a:prstGeom>
            <a:noFill/>
          </p:spPr>
          <p:txBody>
            <a:bodyPr wrap="square" rtlCol="0">
              <a:spAutoFit/>
            </a:bodyPr>
            <a:lstStyle/>
            <a:p>
              <a:pPr algn="ctr"/>
              <a:r>
                <a:rPr lang="en-GB" sz="1400" dirty="0">
                  <a:solidFill>
                    <a:schemeClr val="bg1"/>
                  </a:solidFill>
                </a:rPr>
                <a:t>Judgements</a:t>
              </a:r>
            </a:p>
          </p:txBody>
        </p:sp>
        <p:sp>
          <p:nvSpPr>
            <p:cNvPr id="26" name="TextBox 25">
              <a:extLst>
                <a:ext uri="{FF2B5EF4-FFF2-40B4-BE49-F238E27FC236}">
                  <a16:creationId xmlns:a16="http://schemas.microsoft.com/office/drawing/2014/main" id="{A8A0D8AC-CBB7-9A31-ECF0-0EB7BCC52CD7}"/>
                </a:ext>
              </a:extLst>
            </p:cNvPr>
            <p:cNvSpPr txBox="1"/>
            <p:nvPr/>
          </p:nvSpPr>
          <p:spPr>
            <a:xfrm>
              <a:off x="2898072" y="2301410"/>
              <a:ext cx="1457271" cy="307777"/>
            </a:xfrm>
            <a:prstGeom prst="rect">
              <a:avLst/>
            </a:prstGeom>
            <a:noFill/>
          </p:spPr>
          <p:txBody>
            <a:bodyPr wrap="square" rtlCol="0">
              <a:spAutoFit/>
            </a:bodyPr>
            <a:lstStyle/>
            <a:p>
              <a:pPr algn="ctr"/>
              <a:r>
                <a:rPr lang="en-GB" sz="1400" dirty="0">
                  <a:solidFill>
                    <a:schemeClr val="bg1"/>
                  </a:solidFill>
                </a:rPr>
                <a:t>Resonance</a:t>
              </a:r>
              <a:endParaRPr lang="en-GB" dirty="0">
                <a:solidFill>
                  <a:schemeClr val="bg1"/>
                </a:solidFill>
              </a:endParaRPr>
            </a:p>
          </p:txBody>
        </p:sp>
      </p:grpSp>
      <p:sp>
        <p:nvSpPr>
          <p:cNvPr id="27" name="TextBox 26">
            <a:extLst>
              <a:ext uri="{FF2B5EF4-FFF2-40B4-BE49-F238E27FC236}">
                <a16:creationId xmlns:a16="http://schemas.microsoft.com/office/drawing/2014/main" id="{6ADB8F4B-5F3D-28F6-F14C-16F14C7CFFC4}"/>
              </a:ext>
            </a:extLst>
          </p:cNvPr>
          <p:cNvSpPr txBox="1"/>
          <p:nvPr/>
        </p:nvSpPr>
        <p:spPr>
          <a:xfrm>
            <a:off x="6428395" y="1929333"/>
            <a:ext cx="3912973" cy="369332"/>
          </a:xfrm>
          <a:prstGeom prst="rect">
            <a:avLst/>
          </a:prstGeom>
          <a:noFill/>
        </p:spPr>
        <p:txBody>
          <a:bodyPr wrap="square" rtlCol="0">
            <a:spAutoFit/>
          </a:bodyPr>
          <a:lstStyle/>
          <a:p>
            <a:r>
              <a:rPr lang="en-GB" dirty="0"/>
              <a:t>Resonance – “Taste like this feels”</a:t>
            </a:r>
          </a:p>
        </p:txBody>
      </p:sp>
      <p:sp>
        <p:nvSpPr>
          <p:cNvPr id="28" name="TextBox 27">
            <a:extLst>
              <a:ext uri="{FF2B5EF4-FFF2-40B4-BE49-F238E27FC236}">
                <a16:creationId xmlns:a16="http://schemas.microsoft.com/office/drawing/2014/main" id="{CA439744-2BB6-ABF1-984B-E9EF10A29B7E}"/>
              </a:ext>
            </a:extLst>
          </p:cNvPr>
          <p:cNvSpPr txBox="1"/>
          <p:nvPr/>
        </p:nvSpPr>
        <p:spPr>
          <a:xfrm>
            <a:off x="6428396" y="3081506"/>
            <a:ext cx="5257799" cy="646331"/>
          </a:xfrm>
          <a:prstGeom prst="rect">
            <a:avLst/>
          </a:prstGeom>
          <a:noFill/>
        </p:spPr>
        <p:txBody>
          <a:bodyPr wrap="square" rtlCol="0">
            <a:spAutoFit/>
          </a:bodyPr>
          <a:lstStyle/>
          <a:p>
            <a:r>
              <a:rPr lang="en-GB" dirty="0"/>
              <a:t>Judgements | Feelings – Cadbury produces a sense of joy, enjoyment and youth</a:t>
            </a:r>
          </a:p>
        </p:txBody>
      </p:sp>
      <p:sp>
        <p:nvSpPr>
          <p:cNvPr id="29" name="TextBox 28">
            <a:extLst>
              <a:ext uri="{FF2B5EF4-FFF2-40B4-BE49-F238E27FC236}">
                <a16:creationId xmlns:a16="http://schemas.microsoft.com/office/drawing/2014/main" id="{5DA443AF-703E-C9FE-EDF5-0E11023CAA7F}"/>
              </a:ext>
            </a:extLst>
          </p:cNvPr>
          <p:cNvSpPr txBox="1"/>
          <p:nvPr/>
        </p:nvSpPr>
        <p:spPr>
          <a:xfrm>
            <a:off x="6428395" y="4354289"/>
            <a:ext cx="5257799" cy="646331"/>
          </a:xfrm>
          <a:prstGeom prst="rect">
            <a:avLst/>
          </a:prstGeom>
          <a:noFill/>
        </p:spPr>
        <p:txBody>
          <a:bodyPr wrap="square" rtlCol="0">
            <a:spAutoFit/>
          </a:bodyPr>
          <a:lstStyle/>
          <a:p>
            <a:r>
              <a:rPr lang="en-GB" dirty="0"/>
              <a:t>Performance | Imagery – Provides close sentiment to audiences</a:t>
            </a:r>
          </a:p>
        </p:txBody>
      </p:sp>
      <p:sp>
        <p:nvSpPr>
          <p:cNvPr id="30" name="TextBox 29">
            <a:extLst>
              <a:ext uri="{FF2B5EF4-FFF2-40B4-BE49-F238E27FC236}">
                <a16:creationId xmlns:a16="http://schemas.microsoft.com/office/drawing/2014/main" id="{53562619-744C-C2D0-267F-E3A393B17E6D}"/>
              </a:ext>
            </a:extLst>
          </p:cNvPr>
          <p:cNvSpPr txBox="1"/>
          <p:nvPr/>
        </p:nvSpPr>
        <p:spPr>
          <a:xfrm>
            <a:off x="6428396" y="5514854"/>
            <a:ext cx="5257799" cy="646331"/>
          </a:xfrm>
          <a:prstGeom prst="rect">
            <a:avLst/>
          </a:prstGeom>
          <a:noFill/>
        </p:spPr>
        <p:txBody>
          <a:bodyPr wrap="square" rtlCol="0">
            <a:spAutoFit/>
          </a:bodyPr>
          <a:lstStyle/>
          <a:p>
            <a:r>
              <a:rPr lang="en-GB" dirty="0"/>
              <a:t>Salience – 200 years of chocolate expertise and the second biggest confectionary brand in the world</a:t>
            </a:r>
          </a:p>
        </p:txBody>
      </p:sp>
    </p:spTree>
    <p:extLst>
      <p:ext uri="{BB962C8B-B14F-4D97-AF65-F5344CB8AC3E}">
        <p14:creationId xmlns:p14="http://schemas.microsoft.com/office/powerpoint/2010/main" val="1718152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additive="base">
                                        <p:cTn id="7" dur="500" fill="hold"/>
                                        <p:tgtEl>
                                          <p:spTgt spid="30"/>
                                        </p:tgtEl>
                                        <p:attrNameLst>
                                          <p:attrName>ppt_x</p:attrName>
                                        </p:attrNameLst>
                                      </p:cBhvr>
                                      <p:tavLst>
                                        <p:tav tm="0">
                                          <p:val>
                                            <p:strVal val="#ppt_x"/>
                                          </p:val>
                                        </p:tav>
                                        <p:tav tm="100000">
                                          <p:val>
                                            <p:strVal val="#ppt_x"/>
                                          </p:val>
                                        </p:tav>
                                      </p:tavLst>
                                    </p:anim>
                                    <p:anim calcmode="lin" valueType="num">
                                      <p:cBhvr additive="base">
                                        <p:cTn id="8"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9"/>
                                        </p:tgtEl>
                                        <p:attrNameLst>
                                          <p:attrName>style.visibility</p:attrName>
                                        </p:attrNameLst>
                                      </p:cBhvr>
                                      <p:to>
                                        <p:strVal val="visible"/>
                                      </p:to>
                                    </p:set>
                                    <p:anim calcmode="lin" valueType="num">
                                      <p:cBhvr additive="base">
                                        <p:cTn id="13" dur="500" fill="hold"/>
                                        <p:tgtEl>
                                          <p:spTgt spid="29"/>
                                        </p:tgtEl>
                                        <p:attrNameLst>
                                          <p:attrName>ppt_x</p:attrName>
                                        </p:attrNameLst>
                                      </p:cBhvr>
                                      <p:tavLst>
                                        <p:tav tm="0">
                                          <p:val>
                                            <p:strVal val="#ppt_x"/>
                                          </p:val>
                                        </p:tav>
                                        <p:tav tm="100000">
                                          <p:val>
                                            <p:strVal val="#ppt_x"/>
                                          </p:val>
                                        </p:tav>
                                      </p:tavLst>
                                    </p:anim>
                                    <p:anim calcmode="lin" valueType="num">
                                      <p:cBhvr additive="base">
                                        <p:cTn id="14"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8"/>
                                        </p:tgtEl>
                                        <p:attrNameLst>
                                          <p:attrName>style.visibility</p:attrName>
                                        </p:attrNameLst>
                                      </p:cBhvr>
                                      <p:to>
                                        <p:strVal val="visible"/>
                                      </p:to>
                                    </p:set>
                                    <p:anim calcmode="lin" valueType="num">
                                      <p:cBhvr additive="base">
                                        <p:cTn id="19" dur="500" fill="hold"/>
                                        <p:tgtEl>
                                          <p:spTgt spid="28"/>
                                        </p:tgtEl>
                                        <p:attrNameLst>
                                          <p:attrName>ppt_x</p:attrName>
                                        </p:attrNameLst>
                                      </p:cBhvr>
                                      <p:tavLst>
                                        <p:tav tm="0">
                                          <p:val>
                                            <p:strVal val="#ppt_x"/>
                                          </p:val>
                                        </p:tav>
                                        <p:tav tm="100000">
                                          <p:val>
                                            <p:strVal val="#ppt_x"/>
                                          </p:val>
                                        </p:tav>
                                      </p:tavLst>
                                    </p:anim>
                                    <p:anim calcmode="lin" valueType="num">
                                      <p:cBhvr additive="base">
                                        <p:cTn id="20"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7"/>
                                        </p:tgtEl>
                                        <p:attrNameLst>
                                          <p:attrName>style.visibility</p:attrName>
                                        </p:attrNameLst>
                                      </p:cBhvr>
                                      <p:to>
                                        <p:strVal val="visible"/>
                                      </p:to>
                                    </p:set>
                                    <p:anim calcmode="lin" valueType="num">
                                      <p:cBhvr additive="base">
                                        <p:cTn id="25" dur="500" fill="hold"/>
                                        <p:tgtEl>
                                          <p:spTgt spid="27"/>
                                        </p:tgtEl>
                                        <p:attrNameLst>
                                          <p:attrName>ppt_x</p:attrName>
                                        </p:attrNameLst>
                                      </p:cBhvr>
                                      <p:tavLst>
                                        <p:tav tm="0">
                                          <p:val>
                                            <p:strVal val="#ppt_x"/>
                                          </p:val>
                                        </p:tav>
                                        <p:tav tm="100000">
                                          <p:val>
                                            <p:strVal val="#ppt_x"/>
                                          </p:val>
                                        </p:tav>
                                      </p:tavLst>
                                    </p:anim>
                                    <p:anim calcmode="lin" valueType="num">
                                      <p:cBhvr additive="base">
                                        <p:cTn id="26"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p:bldP spid="29" grpId="0"/>
      <p:bldP spid="3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6B396E-A589-B2D8-8CFA-D8AC547A9A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344EFE7-765A-99E0-ACA9-1DF370132F63}"/>
              </a:ext>
            </a:extLst>
          </p:cNvPr>
          <p:cNvSpPr>
            <a:spLocks noGrp="1"/>
          </p:cNvSpPr>
          <p:nvPr>
            <p:ph type="title"/>
          </p:nvPr>
        </p:nvSpPr>
        <p:spPr/>
        <p:txBody>
          <a:bodyPr/>
          <a:lstStyle/>
          <a:p>
            <a:r>
              <a:rPr lang="en-GB" dirty="0"/>
              <a:t>Competitors: Perceptual Map</a:t>
            </a:r>
          </a:p>
        </p:txBody>
      </p:sp>
      <p:pic>
        <p:nvPicPr>
          <p:cNvPr id="4" name="Picture 3" descr="A diagram of a diagram&#10;&#10;Description automatically generated">
            <a:extLst>
              <a:ext uri="{FF2B5EF4-FFF2-40B4-BE49-F238E27FC236}">
                <a16:creationId xmlns:a16="http://schemas.microsoft.com/office/drawing/2014/main" id="{58A9F76D-65E5-5F20-1B6F-E1FBFDE055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2184959"/>
            <a:ext cx="4914278" cy="3363226"/>
          </a:xfrm>
          <a:prstGeom prst="rect">
            <a:avLst/>
          </a:prstGeom>
        </p:spPr>
      </p:pic>
      <p:pic>
        <p:nvPicPr>
          <p:cNvPr id="6" name="Picture 5" descr="A diagram of a diagram&#10;&#10;Description automatically generated">
            <a:extLst>
              <a:ext uri="{FF2B5EF4-FFF2-40B4-BE49-F238E27FC236}">
                <a16:creationId xmlns:a16="http://schemas.microsoft.com/office/drawing/2014/main" id="{01FB49E2-342F-3F7F-E4B7-52D124FC3A6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39523" y="2184958"/>
            <a:ext cx="4914278" cy="3363225"/>
          </a:xfrm>
          <a:prstGeom prst="rect">
            <a:avLst/>
          </a:prstGeom>
        </p:spPr>
      </p:pic>
      <p:sp>
        <p:nvSpPr>
          <p:cNvPr id="7" name="TextBox 6">
            <a:extLst>
              <a:ext uri="{FF2B5EF4-FFF2-40B4-BE49-F238E27FC236}">
                <a16:creationId xmlns:a16="http://schemas.microsoft.com/office/drawing/2014/main" id="{EE3DBE51-4875-BA19-E967-02C3EA45A2ED}"/>
              </a:ext>
            </a:extLst>
          </p:cNvPr>
          <p:cNvSpPr txBox="1"/>
          <p:nvPr/>
        </p:nvSpPr>
        <p:spPr>
          <a:xfrm>
            <a:off x="838200" y="5795319"/>
            <a:ext cx="10515600" cy="646331"/>
          </a:xfrm>
          <a:prstGeom prst="rect">
            <a:avLst/>
          </a:prstGeom>
          <a:noFill/>
        </p:spPr>
        <p:txBody>
          <a:bodyPr wrap="square" rtlCol="0">
            <a:spAutoFit/>
          </a:bodyPr>
          <a:lstStyle/>
          <a:p>
            <a:r>
              <a:rPr lang="en-GB" dirty="0"/>
              <a:t>Nestle (Smarties), Cadbury (Dairy Milk), Mars (Mars), Lindt (Lindt Bar), Ferrero (</a:t>
            </a:r>
            <a:r>
              <a:rPr lang="en-GB" dirty="0" err="1"/>
              <a:t>Ferroro</a:t>
            </a:r>
            <a:r>
              <a:rPr lang="en-GB" dirty="0"/>
              <a:t> Milk Chocolate &amp; Hazelnut Bar)</a:t>
            </a:r>
          </a:p>
        </p:txBody>
      </p:sp>
    </p:spTree>
    <p:extLst>
      <p:ext uri="{BB962C8B-B14F-4D97-AF65-F5344CB8AC3E}">
        <p14:creationId xmlns:p14="http://schemas.microsoft.com/office/powerpoint/2010/main" val="7564536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130C6E-6285-0AF0-411B-604CDE06E125}"/>
              </a:ext>
            </a:extLst>
          </p:cNvPr>
          <p:cNvSpPr>
            <a:spLocks noGrp="1"/>
          </p:cNvSpPr>
          <p:nvPr>
            <p:ph type="title"/>
          </p:nvPr>
        </p:nvSpPr>
        <p:spPr/>
        <p:txBody>
          <a:bodyPr/>
          <a:lstStyle/>
          <a:p>
            <a:r>
              <a:rPr lang="en-GB" dirty="0"/>
              <a:t>Competitors: SWOT</a:t>
            </a:r>
          </a:p>
        </p:txBody>
      </p:sp>
      <p:grpSp>
        <p:nvGrpSpPr>
          <p:cNvPr id="8" name="Group 7">
            <a:extLst>
              <a:ext uri="{FF2B5EF4-FFF2-40B4-BE49-F238E27FC236}">
                <a16:creationId xmlns:a16="http://schemas.microsoft.com/office/drawing/2014/main" id="{647553CB-26C3-F7AD-7F42-2AD6B35012D7}"/>
              </a:ext>
            </a:extLst>
          </p:cNvPr>
          <p:cNvGrpSpPr/>
          <p:nvPr/>
        </p:nvGrpSpPr>
        <p:grpSpPr>
          <a:xfrm>
            <a:off x="640772" y="1830915"/>
            <a:ext cx="10910455" cy="4804063"/>
            <a:chOff x="561820" y="1756774"/>
            <a:chExt cx="10910455" cy="4804063"/>
          </a:xfrm>
        </p:grpSpPr>
        <p:sp>
          <p:nvSpPr>
            <p:cNvPr id="4" name="Rectangle 3">
              <a:extLst>
                <a:ext uri="{FF2B5EF4-FFF2-40B4-BE49-F238E27FC236}">
                  <a16:creationId xmlns:a16="http://schemas.microsoft.com/office/drawing/2014/main" id="{906CCC31-73AC-5B5F-DF54-4FE1CE478D82}"/>
                </a:ext>
              </a:extLst>
            </p:cNvPr>
            <p:cNvSpPr/>
            <p:nvPr/>
          </p:nvSpPr>
          <p:spPr>
            <a:xfrm>
              <a:off x="561820" y="1756775"/>
              <a:ext cx="5257800" cy="198258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GB" sz="1600" dirty="0"/>
                <a:t>Strength:</a:t>
              </a:r>
            </a:p>
            <a:p>
              <a:pPr marL="285750" indent="-285750">
                <a:buFont typeface="Arial" panose="020B0604020202020204" pitchFamily="34" charset="0"/>
                <a:buChar char="•"/>
              </a:pPr>
              <a:r>
                <a:rPr lang="en-GB" sz="1600" dirty="0"/>
                <a:t>Healthiest option</a:t>
              </a:r>
            </a:p>
            <a:p>
              <a:pPr marL="285750" indent="-285750">
                <a:buFont typeface="Arial" panose="020B0604020202020204" pitchFamily="34" charset="0"/>
                <a:buChar char="•"/>
              </a:pPr>
              <a:r>
                <a:rPr lang="en-GB" sz="1600" dirty="0"/>
                <a:t>Variety of flavours</a:t>
              </a:r>
            </a:p>
            <a:p>
              <a:pPr marL="285750" indent="-285750">
                <a:buFont typeface="Arial" panose="020B0604020202020204" pitchFamily="34" charset="0"/>
                <a:buChar char="•"/>
              </a:pPr>
              <a:r>
                <a:rPr lang="en-GB" sz="1600" dirty="0"/>
                <a:t>Biggest selling chocolate brand in the UK</a:t>
              </a:r>
            </a:p>
            <a:p>
              <a:pPr marL="285750" indent="-285750">
                <a:buFont typeface="Arial" panose="020B0604020202020204" pitchFamily="34" charset="0"/>
                <a:buChar char="•"/>
              </a:pPr>
              <a:r>
                <a:rPr lang="en-GB" sz="1600" dirty="0"/>
                <a:t>Biggest everyday and  seasonal chocolate selling company</a:t>
              </a:r>
            </a:p>
            <a:p>
              <a:pPr marL="285750" indent="-285750">
                <a:buFont typeface="Arial" panose="020B0604020202020204" pitchFamily="34" charset="0"/>
                <a:buChar char="•"/>
              </a:pPr>
              <a:r>
                <a:rPr lang="en-GB" sz="1600" dirty="0"/>
                <a:t>200 years of chocolate expertise</a:t>
              </a:r>
            </a:p>
            <a:p>
              <a:pPr marL="285750" indent="-285750">
                <a:buFont typeface="Arial" panose="020B0604020202020204" pitchFamily="34" charset="0"/>
                <a:buChar char="•"/>
              </a:pPr>
              <a:endParaRPr lang="en-GB" dirty="0"/>
            </a:p>
          </p:txBody>
        </p:sp>
        <p:sp>
          <p:nvSpPr>
            <p:cNvPr id="5" name="Rectangle 4">
              <a:extLst>
                <a:ext uri="{FF2B5EF4-FFF2-40B4-BE49-F238E27FC236}">
                  <a16:creationId xmlns:a16="http://schemas.microsoft.com/office/drawing/2014/main" id="{98A90000-FD7F-4AAD-C55E-2262F4FD574D}"/>
                </a:ext>
              </a:extLst>
            </p:cNvPr>
            <p:cNvSpPr/>
            <p:nvPr/>
          </p:nvSpPr>
          <p:spPr>
            <a:xfrm>
              <a:off x="561820" y="4578252"/>
              <a:ext cx="5257800" cy="198258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GB" dirty="0"/>
                <a:t>Opportunities:</a:t>
              </a:r>
            </a:p>
            <a:p>
              <a:pPr marL="285750" indent="-285750">
                <a:buFont typeface="Arial" panose="020B0604020202020204" pitchFamily="34" charset="0"/>
                <a:buChar char="•"/>
              </a:pPr>
              <a:r>
                <a:rPr lang="en-GB" dirty="0"/>
                <a:t>Connecting with the ageing population </a:t>
              </a:r>
            </a:p>
            <a:p>
              <a:pPr marL="285750" indent="-285750">
                <a:buFont typeface="Arial" panose="020B0604020202020204" pitchFamily="34" charset="0"/>
                <a:buChar char="•"/>
              </a:pPr>
              <a:r>
                <a:rPr lang="en-GB" dirty="0"/>
                <a:t>Occasional chocolate has seen a rise in sales</a:t>
              </a:r>
            </a:p>
          </p:txBody>
        </p:sp>
        <p:sp>
          <p:nvSpPr>
            <p:cNvPr id="6" name="Rectangle 5">
              <a:extLst>
                <a:ext uri="{FF2B5EF4-FFF2-40B4-BE49-F238E27FC236}">
                  <a16:creationId xmlns:a16="http://schemas.microsoft.com/office/drawing/2014/main" id="{9D982A14-482F-2BE3-95DA-2CCAE039B19A}"/>
                </a:ext>
              </a:extLst>
            </p:cNvPr>
            <p:cNvSpPr/>
            <p:nvPr/>
          </p:nvSpPr>
          <p:spPr>
            <a:xfrm>
              <a:off x="6214475" y="1756774"/>
              <a:ext cx="5257800" cy="198258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GB" dirty="0"/>
                <a:t>Weakness:</a:t>
              </a:r>
            </a:p>
            <a:p>
              <a:pPr marL="285750" indent="-285750">
                <a:buFont typeface="Arial" panose="020B0604020202020204" pitchFamily="34" charset="0"/>
                <a:buChar char="•"/>
              </a:pPr>
              <a:r>
                <a:rPr lang="en-GB" dirty="0"/>
                <a:t>Lack of occasion chocolate</a:t>
              </a:r>
            </a:p>
            <a:p>
              <a:pPr marL="285750" indent="-285750">
                <a:buFont typeface="Arial" panose="020B0604020202020204" pitchFamily="34" charset="0"/>
                <a:buChar char="•"/>
              </a:pPr>
              <a:r>
                <a:rPr lang="en-GB" dirty="0"/>
                <a:t>Brand dedicated to taste</a:t>
              </a:r>
            </a:p>
            <a:p>
              <a:pPr marL="285750" indent="-285750">
                <a:buFont typeface="Arial" panose="020B0604020202020204" pitchFamily="34" charset="0"/>
                <a:buChar char="•"/>
              </a:pPr>
              <a:r>
                <a:rPr lang="en-GB" dirty="0"/>
                <a:t>Advertisement is rather expensive even with the money to pay for it</a:t>
              </a:r>
            </a:p>
            <a:p>
              <a:endParaRPr lang="en-GB" dirty="0"/>
            </a:p>
          </p:txBody>
        </p:sp>
        <p:sp>
          <p:nvSpPr>
            <p:cNvPr id="7" name="Rectangle 6">
              <a:extLst>
                <a:ext uri="{FF2B5EF4-FFF2-40B4-BE49-F238E27FC236}">
                  <a16:creationId xmlns:a16="http://schemas.microsoft.com/office/drawing/2014/main" id="{74C7A6CA-4AB4-113E-E12A-78DBC191330C}"/>
                </a:ext>
              </a:extLst>
            </p:cNvPr>
            <p:cNvSpPr/>
            <p:nvPr/>
          </p:nvSpPr>
          <p:spPr>
            <a:xfrm>
              <a:off x="6214475" y="4578252"/>
              <a:ext cx="5257800" cy="198258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GB" sz="1600" dirty="0"/>
                <a:t>Threats:</a:t>
              </a:r>
            </a:p>
            <a:p>
              <a:pPr marL="285750" indent="-285750">
                <a:buFont typeface="Arial" panose="020B0604020202020204" pitchFamily="34" charset="0"/>
                <a:buChar char="•"/>
              </a:pPr>
              <a:r>
                <a:rPr lang="en-GB" sz="1600" dirty="0"/>
                <a:t>HFSS Restrictions</a:t>
              </a:r>
            </a:p>
            <a:p>
              <a:pPr marL="285750" indent="-285750">
                <a:buFont typeface="Arial" panose="020B0604020202020204" pitchFamily="34" charset="0"/>
                <a:buChar char="•"/>
              </a:pPr>
              <a:r>
                <a:rPr lang="en-GB" sz="1600" dirty="0"/>
                <a:t>Rise in cocoa prices</a:t>
              </a:r>
            </a:p>
            <a:p>
              <a:pPr marL="285750" indent="-285750">
                <a:buFont typeface="Arial" panose="020B0604020202020204" pitchFamily="34" charset="0"/>
                <a:buChar char="•"/>
              </a:pPr>
              <a:r>
                <a:rPr lang="en-GB" sz="1600" dirty="0"/>
                <a:t>Inflation</a:t>
              </a:r>
            </a:p>
            <a:p>
              <a:pPr marL="285750" indent="-285750">
                <a:buFont typeface="Arial" panose="020B0604020202020204" pitchFamily="34" charset="0"/>
                <a:buChar char="•"/>
              </a:pPr>
              <a:r>
                <a:rPr lang="en-GB" sz="1600" dirty="0"/>
                <a:t>Cost of living</a:t>
              </a:r>
            </a:p>
            <a:p>
              <a:pPr marL="285750" indent="-285750">
                <a:buFont typeface="Arial" panose="020B0604020202020204" pitchFamily="34" charset="0"/>
                <a:buChar char="•"/>
              </a:pPr>
              <a:r>
                <a:rPr lang="en-GB" sz="1600" dirty="0"/>
                <a:t>Healthy living</a:t>
              </a:r>
            </a:p>
            <a:p>
              <a:pPr marL="285750" indent="-285750">
                <a:buFont typeface="Arial" panose="020B0604020202020204" pitchFamily="34" charset="0"/>
                <a:buChar char="•"/>
              </a:pPr>
              <a:r>
                <a:rPr lang="en-GB" sz="1600" dirty="0"/>
                <a:t>Ageing population </a:t>
              </a:r>
            </a:p>
            <a:p>
              <a:pPr marL="285750" indent="-285750">
                <a:buFont typeface="Arial" panose="020B0604020202020204" pitchFamily="34" charset="0"/>
                <a:buChar char="•"/>
              </a:pPr>
              <a:endParaRPr lang="en-GB" dirty="0"/>
            </a:p>
          </p:txBody>
        </p:sp>
      </p:grpSp>
    </p:spTree>
    <p:extLst>
      <p:ext uri="{BB962C8B-B14F-4D97-AF65-F5344CB8AC3E}">
        <p14:creationId xmlns:p14="http://schemas.microsoft.com/office/powerpoint/2010/main" val="35417754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DF52EE-7198-F576-59D5-D62E06487CDA}"/>
              </a:ext>
            </a:extLst>
          </p:cNvPr>
          <p:cNvSpPr>
            <a:spLocks noGrp="1"/>
          </p:cNvSpPr>
          <p:nvPr>
            <p:ph type="title"/>
          </p:nvPr>
        </p:nvSpPr>
        <p:spPr/>
        <p:txBody>
          <a:bodyPr/>
          <a:lstStyle/>
          <a:p>
            <a:r>
              <a:rPr lang="en-GB" dirty="0"/>
              <a:t>Recommendations</a:t>
            </a:r>
          </a:p>
        </p:txBody>
      </p:sp>
      <p:sp>
        <p:nvSpPr>
          <p:cNvPr id="3" name="Content Placeholder 2">
            <a:extLst>
              <a:ext uri="{FF2B5EF4-FFF2-40B4-BE49-F238E27FC236}">
                <a16:creationId xmlns:a16="http://schemas.microsoft.com/office/drawing/2014/main" id="{26D23C01-EA68-8357-5D08-5AAECD94CA1B}"/>
              </a:ext>
            </a:extLst>
          </p:cNvPr>
          <p:cNvSpPr>
            <a:spLocks noGrp="1"/>
          </p:cNvSpPr>
          <p:nvPr>
            <p:ph idx="1"/>
          </p:nvPr>
        </p:nvSpPr>
        <p:spPr>
          <a:xfrm>
            <a:off x="838200" y="1825626"/>
            <a:ext cx="10515600" cy="1083830"/>
          </a:xfrm>
        </p:spPr>
        <p:txBody>
          <a:bodyPr/>
          <a:lstStyle/>
          <a:p>
            <a:r>
              <a:rPr lang="en-GB" dirty="0"/>
              <a:t>“Newest Cadbury bar to hit the shelves with extra dried fruits and nuts, the healthiest chocolate bar available”</a:t>
            </a:r>
          </a:p>
        </p:txBody>
      </p:sp>
      <p:graphicFrame>
        <p:nvGraphicFramePr>
          <p:cNvPr id="5" name="Table 4">
            <a:extLst>
              <a:ext uri="{FF2B5EF4-FFF2-40B4-BE49-F238E27FC236}">
                <a16:creationId xmlns:a16="http://schemas.microsoft.com/office/drawing/2014/main" id="{939A3732-C108-2E50-69F7-2C328409818E}"/>
              </a:ext>
            </a:extLst>
          </p:cNvPr>
          <p:cNvGraphicFramePr>
            <a:graphicFrameLocks noGrp="1"/>
          </p:cNvGraphicFramePr>
          <p:nvPr>
            <p:extLst>
              <p:ext uri="{D42A27DB-BD31-4B8C-83A1-F6EECF244321}">
                <p14:modId xmlns:p14="http://schemas.microsoft.com/office/powerpoint/2010/main" val="4140774054"/>
              </p:ext>
            </p:extLst>
          </p:nvPr>
        </p:nvGraphicFramePr>
        <p:xfrm>
          <a:off x="838200" y="2909456"/>
          <a:ext cx="10515600" cy="1833880"/>
        </p:xfrm>
        <a:graphic>
          <a:graphicData uri="http://schemas.openxmlformats.org/drawingml/2006/table">
            <a:tbl>
              <a:tblPr firstRow="1" bandRow="1">
                <a:tableStyleId>{5C22544A-7EE6-4342-B048-85BDC9FD1C3A}</a:tableStyleId>
              </a:tblPr>
              <a:tblGrid>
                <a:gridCol w="3505200">
                  <a:extLst>
                    <a:ext uri="{9D8B030D-6E8A-4147-A177-3AD203B41FA5}">
                      <a16:colId xmlns:a16="http://schemas.microsoft.com/office/drawing/2014/main" val="289238043"/>
                    </a:ext>
                  </a:extLst>
                </a:gridCol>
                <a:gridCol w="3505200">
                  <a:extLst>
                    <a:ext uri="{9D8B030D-6E8A-4147-A177-3AD203B41FA5}">
                      <a16:colId xmlns:a16="http://schemas.microsoft.com/office/drawing/2014/main" val="711759017"/>
                    </a:ext>
                  </a:extLst>
                </a:gridCol>
                <a:gridCol w="3505200">
                  <a:extLst>
                    <a:ext uri="{9D8B030D-6E8A-4147-A177-3AD203B41FA5}">
                      <a16:colId xmlns:a16="http://schemas.microsoft.com/office/drawing/2014/main" val="1756743327"/>
                    </a:ext>
                  </a:extLst>
                </a:gridCol>
              </a:tblGrid>
              <a:tr h="370840">
                <a:tc>
                  <a:txBody>
                    <a:bodyPr/>
                    <a:lstStyle/>
                    <a:p>
                      <a:pPr algn="ctr"/>
                      <a:r>
                        <a:rPr lang="en-GB" dirty="0"/>
                        <a:t>Paid</a:t>
                      </a:r>
                    </a:p>
                  </a:txBody>
                  <a:tcPr/>
                </a:tc>
                <a:tc>
                  <a:txBody>
                    <a:bodyPr/>
                    <a:lstStyle/>
                    <a:p>
                      <a:pPr algn="ctr"/>
                      <a:r>
                        <a:rPr lang="en-GB" dirty="0"/>
                        <a:t>Owned</a:t>
                      </a:r>
                    </a:p>
                  </a:txBody>
                  <a:tcPr/>
                </a:tc>
                <a:tc>
                  <a:txBody>
                    <a:bodyPr/>
                    <a:lstStyle/>
                    <a:p>
                      <a:pPr algn="ctr"/>
                      <a:r>
                        <a:rPr lang="en-GB" dirty="0"/>
                        <a:t>Earned</a:t>
                      </a:r>
                    </a:p>
                  </a:txBody>
                  <a:tcPr/>
                </a:tc>
                <a:extLst>
                  <a:ext uri="{0D108BD9-81ED-4DB2-BD59-A6C34878D82A}">
                    <a16:rowId xmlns:a16="http://schemas.microsoft.com/office/drawing/2014/main" val="1222214774"/>
                  </a:ext>
                </a:extLst>
              </a:tr>
              <a:tr h="370840">
                <a:tc>
                  <a:txBody>
                    <a:bodyPr/>
                    <a:lstStyle/>
                    <a:p>
                      <a:pPr marL="285750" indent="-285750">
                        <a:buFont typeface="Arial" panose="020B0604020202020204" pitchFamily="34" charset="0"/>
                        <a:buChar char="•"/>
                      </a:pPr>
                      <a:r>
                        <a:rPr lang="en-GB" dirty="0"/>
                        <a:t>TV Adverts</a:t>
                      </a:r>
                    </a:p>
                    <a:p>
                      <a:pPr marL="285750" indent="-285750">
                        <a:buFont typeface="Arial" panose="020B0604020202020204" pitchFamily="34" charset="0"/>
                        <a:buChar char="•"/>
                      </a:pPr>
                      <a:r>
                        <a:rPr lang="en-GB" dirty="0"/>
                        <a:t>Bus stops/bus adverts</a:t>
                      </a:r>
                    </a:p>
                    <a:p>
                      <a:pPr marL="285750" indent="-285750">
                        <a:buFont typeface="Arial" panose="020B0604020202020204" pitchFamily="34" charset="0"/>
                        <a:buChar char="•"/>
                      </a:pPr>
                      <a:r>
                        <a:rPr lang="en-GB" dirty="0"/>
                        <a:t>Train advertisement</a:t>
                      </a:r>
                    </a:p>
                    <a:p>
                      <a:pPr marL="285750" indent="-285750">
                        <a:buFont typeface="Arial" panose="020B0604020202020204" pitchFamily="34" charset="0"/>
                        <a:buChar char="•"/>
                      </a:pPr>
                      <a:r>
                        <a:rPr lang="en-GB" dirty="0"/>
                        <a:t>Billboard</a:t>
                      </a:r>
                    </a:p>
                  </a:txBody>
                  <a:tcPr/>
                </a:tc>
                <a:tc>
                  <a:txBody>
                    <a:bodyPr/>
                    <a:lstStyle/>
                    <a:p>
                      <a:pPr marL="285750" indent="-285750">
                        <a:buFont typeface="Arial" panose="020B0604020202020204" pitchFamily="34" charset="0"/>
                        <a:buChar char="•"/>
                      </a:pPr>
                      <a:r>
                        <a:rPr lang="en-GB" dirty="0"/>
                        <a:t>Social Channels (Instagram, X, Website. Facebook)</a:t>
                      </a:r>
                    </a:p>
                    <a:p>
                      <a:pPr marL="285750" indent="-285750">
                        <a:buFont typeface="Arial" panose="020B0604020202020204" pitchFamily="34" charset="0"/>
                        <a:buChar char="•"/>
                      </a:pPr>
                      <a:r>
                        <a:rPr lang="en-GB" dirty="0"/>
                        <a:t>SEO</a:t>
                      </a:r>
                    </a:p>
                    <a:p>
                      <a:pPr marL="285750" indent="-285750">
                        <a:buFont typeface="Arial" panose="020B0604020202020204" pitchFamily="34" charset="0"/>
                        <a:buChar char="•"/>
                      </a:pPr>
                      <a:r>
                        <a:rPr lang="en-GB" dirty="0"/>
                        <a:t>Blogs</a:t>
                      </a:r>
                    </a:p>
                    <a:p>
                      <a:pPr marL="285750" indent="-285750">
                        <a:buFont typeface="Arial" panose="020B0604020202020204" pitchFamily="34" charset="0"/>
                        <a:buChar char="•"/>
                      </a:pPr>
                      <a:r>
                        <a:rPr lang="en-GB" dirty="0"/>
                        <a:t>Website</a:t>
                      </a:r>
                    </a:p>
                  </a:txBody>
                  <a:tcPr/>
                </a:tc>
                <a:tc>
                  <a:txBody>
                    <a:bodyPr/>
                    <a:lstStyle/>
                    <a:p>
                      <a:pPr marL="285750" indent="-285750">
                        <a:buFont typeface="Arial" panose="020B0604020202020204" pitchFamily="34" charset="0"/>
                        <a:buChar char="•"/>
                      </a:pPr>
                      <a:r>
                        <a:rPr lang="en-GB" dirty="0"/>
                        <a:t>Word of mouth (WOM)</a:t>
                      </a:r>
                    </a:p>
                    <a:p>
                      <a:pPr marL="285750" indent="-285750">
                        <a:buFont typeface="Arial" panose="020B0604020202020204" pitchFamily="34" charset="0"/>
                        <a:buChar char="•"/>
                      </a:pPr>
                      <a:r>
                        <a:rPr lang="en-GB" dirty="0"/>
                        <a:t>Blog posts</a:t>
                      </a:r>
                    </a:p>
                    <a:p>
                      <a:pPr marL="285750" indent="-285750">
                        <a:buFont typeface="Arial" panose="020B0604020202020204" pitchFamily="34" charset="0"/>
                        <a:buChar char="•"/>
                      </a:pPr>
                      <a:r>
                        <a:rPr lang="en-GB" dirty="0"/>
                        <a:t>Social Media</a:t>
                      </a:r>
                    </a:p>
                    <a:p>
                      <a:pPr marL="285750" indent="-285750">
                        <a:buFont typeface="Arial" panose="020B0604020202020204" pitchFamily="34" charset="0"/>
                        <a:buChar char="•"/>
                      </a:pPr>
                      <a:r>
                        <a:rPr lang="en-GB" dirty="0"/>
                        <a:t>News</a:t>
                      </a:r>
                    </a:p>
                    <a:p>
                      <a:pPr marL="285750" indent="-285750">
                        <a:buFont typeface="Arial" panose="020B0604020202020204" pitchFamily="34" charset="0"/>
                        <a:buChar char="•"/>
                      </a:pPr>
                      <a:r>
                        <a:rPr lang="en-GB" dirty="0"/>
                        <a:t>Fan communications</a:t>
                      </a:r>
                    </a:p>
                  </a:txBody>
                  <a:tcPr/>
                </a:tc>
                <a:extLst>
                  <a:ext uri="{0D108BD9-81ED-4DB2-BD59-A6C34878D82A}">
                    <a16:rowId xmlns:a16="http://schemas.microsoft.com/office/drawing/2014/main" val="3967382436"/>
                  </a:ext>
                </a:extLst>
              </a:tr>
            </a:tbl>
          </a:graphicData>
        </a:graphic>
      </p:graphicFrame>
    </p:spTree>
    <p:extLst>
      <p:ext uri="{BB962C8B-B14F-4D97-AF65-F5344CB8AC3E}">
        <p14:creationId xmlns:p14="http://schemas.microsoft.com/office/powerpoint/2010/main" val="16379907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B5ECA-F961-0229-36BD-220B554D3B36}"/>
              </a:ext>
            </a:extLst>
          </p:cNvPr>
          <p:cNvSpPr>
            <a:spLocks noGrp="1"/>
          </p:cNvSpPr>
          <p:nvPr>
            <p:ph type="title"/>
          </p:nvPr>
        </p:nvSpPr>
        <p:spPr/>
        <p:txBody>
          <a:bodyPr/>
          <a:lstStyle/>
          <a:p>
            <a:r>
              <a:rPr lang="en-GB" dirty="0"/>
              <a:t>Marketing Mix</a:t>
            </a:r>
          </a:p>
        </p:txBody>
      </p:sp>
      <p:sp>
        <p:nvSpPr>
          <p:cNvPr id="3" name="Content Placeholder 2">
            <a:extLst>
              <a:ext uri="{FF2B5EF4-FFF2-40B4-BE49-F238E27FC236}">
                <a16:creationId xmlns:a16="http://schemas.microsoft.com/office/drawing/2014/main" id="{D90061E9-4AA3-1920-B756-E6E087E5C210}"/>
              </a:ext>
            </a:extLst>
          </p:cNvPr>
          <p:cNvSpPr>
            <a:spLocks noGrp="1"/>
          </p:cNvSpPr>
          <p:nvPr>
            <p:ph idx="1"/>
          </p:nvPr>
        </p:nvSpPr>
        <p:spPr/>
        <p:txBody>
          <a:bodyPr>
            <a:normAutofit fontScale="55000" lnSpcReduction="20000"/>
          </a:bodyPr>
          <a:lstStyle/>
          <a:p>
            <a:r>
              <a:rPr lang="en-GB" dirty="0"/>
              <a:t>Product – A healthy chocolate bar in the form of single-serve and large blocks with a lower chocolate volume but the normal cocoa amount to maintain taste.</a:t>
            </a:r>
          </a:p>
          <a:p>
            <a:endParaRPr lang="en-GB" dirty="0"/>
          </a:p>
          <a:p>
            <a:r>
              <a:rPr lang="en-GB" dirty="0"/>
              <a:t>Price – Ideally the price will be similar to the current Cadbury products on offer such as the dairy milk</a:t>
            </a:r>
          </a:p>
          <a:p>
            <a:endParaRPr lang="en-GB" dirty="0"/>
          </a:p>
          <a:p>
            <a:r>
              <a:rPr lang="en-GB" dirty="0"/>
              <a:t>Place – Available for delivery but predominantly in stores</a:t>
            </a:r>
          </a:p>
          <a:p>
            <a:endParaRPr lang="en-GB" dirty="0"/>
          </a:p>
          <a:p>
            <a:r>
              <a:rPr lang="en-GB" dirty="0"/>
              <a:t>Promotion – Benefits based promotion demonstrating how the product is healthier than competitors and fits into the lives of the UK population</a:t>
            </a:r>
          </a:p>
          <a:p>
            <a:endParaRPr lang="en-GB" dirty="0"/>
          </a:p>
          <a:p>
            <a:r>
              <a:rPr lang="en-GB" dirty="0"/>
              <a:t>People – Cadbury staff members and advertisement have an association of joy and happiness </a:t>
            </a:r>
          </a:p>
          <a:p>
            <a:endParaRPr lang="en-GB" dirty="0"/>
          </a:p>
          <a:p>
            <a:r>
              <a:rPr lang="en-GB" dirty="0"/>
              <a:t>Process – Being an old company much of the UK is already aware and associated with Cadbury for as long as they can remember</a:t>
            </a:r>
          </a:p>
          <a:p>
            <a:endParaRPr lang="en-GB" dirty="0"/>
          </a:p>
          <a:p>
            <a:r>
              <a:rPr lang="en-GB" dirty="0"/>
              <a:t>Physical Evidence – Heritage is beneficial to providing evidence</a:t>
            </a:r>
          </a:p>
        </p:txBody>
      </p:sp>
    </p:spTree>
    <p:extLst>
      <p:ext uri="{BB962C8B-B14F-4D97-AF65-F5344CB8AC3E}">
        <p14:creationId xmlns:p14="http://schemas.microsoft.com/office/powerpoint/2010/main" val="1554729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21E2F6-A250-A461-4AA3-02BF6C86B0D1}"/>
              </a:ext>
            </a:extLst>
          </p:cNvPr>
          <p:cNvSpPr>
            <a:spLocks noGrp="1"/>
          </p:cNvSpPr>
          <p:nvPr>
            <p:ph type="title"/>
          </p:nvPr>
        </p:nvSpPr>
        <p:spPr/>
        <p:txBody>
          <a:bodyPr/>
          <a:lstStyle/>
          <a:p>
            <a:r>
              <a:rPr lang="en-GB" dirty="0"/>
              <a:t>STP Process</a:t>
            </a:r>
          </a:p>
        </p:txBody>
      </p:sp>
      <p:sp>
        <p:nvSpPr>
          <p:cNvPr id="4" name="Rectangle 3">
            <a:extLst>
              <a:ext uri="{FF2B5EF4-FFF2-40B4-BE49-F238E27FC236}">
                <a16:creationId xmlns:a16="http://schemas.microsoft.com/office/drawing/2014/main" id="{AEC4EE38-FAA6-F6C7-0333-9E945E070A4F}"/>
              </a:ext>
            </a:extLst>
          </p:cNvPr>
          <p:cNvSpPr/>
          <p:nvPr/>
        </p:nvSpPr>
        <p:spPr>
          <a:xfrm>
            <a:off x="838200" y="1859021"/>
            <a:ext cx="1917192" cy="820864"/>
          </a:xfrm>
          <a:prstGeom prst="rect">
            <a:avLst/>
          </a:prstGeom>
          <a:solidFill>
            <a:srgbClr val="77C8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Define Market</a:t>
            </a:r>
          </a:p>
        </p:txBody>
      </p:sp>
      <p:sp>
        <p:nvSpPr>
          <p:cNvPr id="5" name="Rectangle 4">
            <a:extLst>
              <a:ext uri="{FF2B5EF4-FFF2-40B4-BE49-F238E27FC236}">
                <a16:creationId xmlns:a16="http://schemas.microsoft.com/office/drawing/2014/main" id="{EB72A30F-D67A-41C4-B123-A758C6FBB51F}"/>
              </a:ext>
            </a:extLst>
          </p:cNvPr>
          <p:cNvSpPr/>
          <p:nvPr/>
        </p:nvSpPr>
        <p:spPr>
          <a:xfrm>
            <a:off x="2074164" y="2933393"/>
            <a:ext cx="1917192" cy="820864"/>
          </a:xfrm>
          <a:prstGeom prst="rect">
            <a:avLst/>
          </a:prstGeom>
          <a:solidFill>
            <a:srgbClr val="8EE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Segment Market</a:t>
            </a:r>
          </a:p>
        </p:txBody>
      </p:sp>
      <p:sp>
        <p:nvSpPr>
          <p:cNvPr id="6" name="Rectangle 5">
            <a:extLst>
              <a:ext uri="{FF2B5EF4-FFF2-40B4-BE49-F238E27FC236}">
                <a16:creationId xmlns:a16="http://schemas.microsoft.com/office/drawing/2014/main" id="{7A0ECF8F-8B31-758F-B663-DC760A1409BF}"/>
              </a:ext>
            </a:extLst>
          </p:cNvPr>
          <p:cNvSpPr/>
          <p:nvPr/>
        </p:nvSpPr>
        <p:spPr>
          <a:xfrm>
            <a:off x="3439668" y="4007765"/>
            <a:ext cx="1917192" cy="820864"/>
          </a:xfrm>
          <a:prstGeom prst="rect">
            <a:avLst/>
          </a:prstGeom>
          <a:solidFill>
            <a:srgbClr val="99EE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Target a Segment</a:t>
            </a:r>
          </a:p>
        </p:txBody>
      </p:sp>
      <p:sp>
        <p:nvSpPr>
          <p:cNvPr id="7" name="Rectangle 6">
            <a:extLst>
              <a:ext uri="{FF2B5EF4-FFF2-40B4-BE49-F238E27FC236}">
                <a16:creationId xmlns:a16="http://schemas.microsoft.com/office/drawing/2014/main" id="{19AF87A8-D918-FA5F-3DA3-3175F0323182}"/>
              </a:ext>
            </a:extLst>
          </p:cNvPr>
          <p:cNvSpPr/>
          <p:nvPr/>
        </p:nvSpPr>
        <p:spPr>
          <a:xfrm>
            <a:off x="4954524" y="5065753"/>
            <a:ext cx="1917192" cy="820864"/>
          </a:xfrm>
          <a:prstGeom prst="rect">
            <a:avLst/>
          </a:prstGeom>
          <a:solidFill>
            <a:srgbClr val="99EE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Position</a:t>
            </a:r>
          </a:p>
        </p:txBody>
      </p:sp>
      <p:sp>
        <p:nvSpPr>
          <p:cNvPr id="8" name="Rectangle 7">
            <a:extLst>
              <a:ext uri="{FF2B5EF4-FFF2-40B4-BE49-F238E27FC236}">
                <a16:creationId xmlns:a16="http://schemas.microsoft.com/office/drawing/2014/main" id="{6EBF2A8D-A71E-CBB2-70BC-659AC5ABDF82}"/>
              </a:ext>
            </a:extLst>
          </p:cNvPr>
          <p:cNvSpPr/>
          <p:nvPr/>
        </p:nvSpPr>
        <p:spPr>
          <a:xfrm>
            <a:off x="9135618" y="1327501"/>
            <a:ext cx="1917192" cy="577264"/>
          </a:xfrm>
          <a:prstGeom prst="rect">
            <a:avLst/>
          </a:prstGeom>
          <a:solidFill>
            <a:srgbClr val="F48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Price</a:t>
            </a:r>
          </a:p>
        </p:txBody>
      </p:sp>
      <p:sp>
        <p:nvSpPr>
          <p:cNvPr id="9" name="Rectangle 8">
            <a:extLst>
              <a:ext uri="{FF2B5EF4-FFF2-40B4-BE49-F238E27FC236}">
                <a16:creationId xmlns:a16="http://schemas.microsoft.com/office/drawing/2014/main" id="{A4463424-F4C0-21F0-A710-3D29CC9BC8F4}"/>
              </a:ext>
            </a:extLst>
          </p:cNvPr>
          <p:cNvSpPr/>
          <p:nvPr/>
        </p:nvSpPr>
        <p:spPr>
          <a:xfrm>
            <a:off x="9135618" y="365125"/>
            <a:ext cx="1917192" cy="577264"/>
          </a:xfrm>
          <a:prstGeom prst="rect">
            <a:avLst/>
          </a:prstGeom>
          <a:solidFill>
            <a:srgbClr val="F48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Product</a:t>
            </a:r>
          </a:p>
        </p:txBody>
      </p:sp>
      <p:sp>
        <p:nvSpPr>
          <p:cNvPr id="10" name="Rectangle 9">
            <a:extLst>
              <a:ext uri="{FF2B5EF4-FFF2-40B4-BE49-F238E27FC236}">
                <a16:creationId xmlns:a16="http://schemas.microsoft.com/office/drawing/2014/main" id="{1BB55073-FF4A-5FC6-2FD0-9B43FC4FDDD8}"/>
              </a:ext>
            </a:extLst>
          </p:cNvPr>
          <p:cNvSpPr/>
          <p:nvPr/>
        </p:nvSpPr>
        <p:spPr>
          <a:xfrm>
            <a:off x="9130284" y="2297341"/>
            <a:ext cx="1917192" cy="577264"/>
          </a:xfrm>
          <a:prstGeom prst="rect">
            <a:avLst/>
          </a:prstGeom>
          <a:solidFill>
            <a:srgbClr val="F48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Place</a:t>
            </a:r>
          </a:p>
        </p:txBody>
      </p:sp>
      <p:sp>
        <p:nvSpPr>
          <p:cNvPr id="11" name="Rectangle 10">
            <a:extLst>
              <a:ext uri="{FF2B5EF4-FFF2-40B4-BE49-F238E27FC236}">
                <a16:creationId xmlns:a16="http://schemas.microsoft.com/office/drawing/2014/main" id="{10B31B5B-DCEB-3B6E-B053-31C681A0AFE3}"/>
              </a:ext>
            </a:extLst>
          </p:cNvPr>
          <p:cNvSpPr/>
          <p:nvPr/>
        </p:nvSpPr>
        <p:spPr>
          <a:xfrm>
            <a:off x="9130284" y="3263669"/>
            <a:ext cx="1917192" cy="577264"/>
          </a:xfrm>
          <a:prstGeom prst="rect">
            <a:avLst/>
          </a:prstGeom>
          <a:solidFill>
            <a:srgbClr val="F48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Promotion</a:t>
            </a:r>
          </a:p>
        </p:txBody>
      </p:sp>
      <p:sp>
        <p:nvSpPr>
          <p:cNvPr id="12" name="Rectangle 11">
            <a:extLst>
              <a:ext uri="{FF2B5EF4-FFF2-40B4-BE49-F238E27FC236}">
                <a16:creationId xmlns:a16="http://schemas.microsoft.com/office/drawing/2014/main" id="{1CD52B15-BF3C-1DC1-E8F0-91C8E3DDCFBD}"/>
              </a:ext>
            </a:extLst>
          </p:cNvPr>
          <p:cNvSpPr/>
          <p:nvPr/>
        </p:nvSpPr>
        <p:spPr>
          <a:xfrm>
            <a:off x="9135618" y="4228021"/>
            <a:ext cx="1917192" cy="577264"/>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People</a:t>
            </a:r>
          </a:p>
        </p:txBody>
      </p:sp>
      <p:sp>
        <p:nvSpPr>
          <p:cNvPr id="13" name="Rectangle 12">
            <a:extLst>
              <a:ext uri="{FF2B5EF4-FFF2-40B4-BE49-F238E27FC236}">
                <a16:creationId xmlns:a16="http://schemas.microsoft.com/office/drawing/2014/main" id="{DDB8544C-C20A-7A82-0F8A-6870D03EC5B9}"/>
              </a:ext>
            </a:extLst>
          </p:cNvPr>
          <p:cNvSpPr/>
          <p:nvPr/>
        </p:nvSpPr>
        <p:spPr>
          <a:xfrm>
            <a:off x="9135618" y="5194349"/>
            <a:ext cx="1917192" cy="577264"/>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Process</a:t>
            </a:r>
          </a:p>
        </p:txBody>
      </p:sp>
      <p:sp>
        <p:nvSpPr>
          <p:cNvPr id="14" name="Rectangle 13">
            <a:extLst>
              <a:ext uri="{FF2B5EF4-FFF2-40B4-BE49-F238E27FC236}">
                <a16:creationId xmlns:a16="http://schemas.microsoft.com/office/drawing/2014/main" id="{D683D222-0ABE-D6D1-E3D4-63E1962D8CF0}"/>
              </a:ext>
            </a:extLst>
          </p:cNvPr>
          <p:cNvSpPr/>
          <p:nvPr/>
        </p:nvSpPr>
        <p:spPr>
          <a:xfrm>
            <a:off x="9131808" y="6156725"/>
            <a:ext cx="1917192" cy="577264"/>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Physical Evidence</a:t>
            </a:r>
          </a:p>
        </p:txBody>
      </p:sp>
      <p:cxnSp>
        <p:nvCxnSpPr>
          <p:cNvPr id="16" name="Connector: Elbow 15">
            <a:extLst>
              <a:ext uri="{FF2B5EF4-FFF2-40B4-BE49-F238E27FC236}">
                <a16:creationId xmlns:a16="http://schemas.microsoft.com/office/drawing/2014/main" id="{DE44D399-BCBC-CDED-4D9C-30B9F711B079}"/>
              </a:ext>
            </a:extLst>
          </p:cNvPr>
          <p:cNvCxnSpPr>
            <a:stCxn id="4" idx="3"/>
            <a:endCxn id="5" idx="0"/>
          </p:cNvCxnSpPr>
          <p:nvPr/>
        </p:nvCxnSpPr>
        <p:spPr>
          <a:xfrm>
            <a:off x="2755392" y="2269453"/>
            <a:ext cx="277368" cy="663940"/>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8" name="Connector: Elbow 17">
            <a:extLst>
              <a:ext uri="{FF2B5EF4-FFF2-40B4-BE49-F238E27FC236}">
                <a16:creationId xmlns:a16="http://schemas.microsoft.com/office/drawing/2014/main" id="{6FB3E704-93C9-509A-582F-FE776B0B8B78}"/>
              </a:ext>
            </a:extLst>
          </p:cNvPr>
          <p:cNvCxnSpPr>
            <a:stCxn id="5" idx="3"/>
            <a:endCxn id="6" idx="0"/>
          </p:cNvCxnSpPr>
          <p:nvPr/>
        </p:nvCxnSpPr>
        <p:spPr>
          <a:xfrm>
            <a:off x="3991356" y="3343825"/>
            <a:ext cx="406908" cy="663940"/>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0" name="Connector: Elbow 19">
            <a:extLst>
              <a:ext uri="{FF2B5EF4-FFF2-40B4-BE49-F238E27FC236}">
                <a16:creationId xmlns:a16="http://schemas.microsoft.com/office/drawing/2014/main" id="{174AA87F-3ADC-28EE-2162-7C521D20BB15}"/>
              </a:ext>
            </a:extLst>
          </p:cNvPr>
          <p:cNvCxnSpPr>
            <a:stCxn id="6" idx="3"/>
            <a:endCxn id="7" idx="0"/>
          </p:cNvCxnSpPr>
          <p:nvPr/>
        </p:nvCxnSpPr>
        <p:spPr>
          <a:xfrm>
            <a:off x="5356860" y="4418197"/>
            <a:ext cx="556260" cy="647556"/>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2" name="Connector: Elbow 21">
            <a:extLst>
              <a:ext uri="{FF2B5EF4-FFF2-40B4-BE49-F238E27FC236}">
                <a16:creationId xmlns:a16="http://schemas.microsoft.com/office/drawing/2014/main" id="{9C9BB8C1-2328-C8D4-AD1C-BECAAE3705E9}"/>
              </a:ext>
            </a:extLst>
          </p:cNvPr>
          <p:cNvCxnSpPr>
            <a:stCxn id="7" idx="3"/>
            <a:endCxn id="14" idx="1"/>
          </p:cNvCxnSpPr>
          <p:nvPr/>
        </p:nvCxnSpPr>
        <p:spPr>
          <a:xfrm>
            <a:off x="6871716" y="5476185"/>
            <a:ext cx="2260092" cy="969172"/>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4" name="Connector: Elbow 23">
            <a:extLst>
              <a:ext uri="{FF2B5EF4-FFF2-40B4-BE49-F238E27FC236}">
                <a16:creationId xmlns:a16="http://schemas.microsoft.com/office/drawing/2014/main" id="{F4FA408F-3CEA-FB74-5B6F-BAAA61620886}"/>
              </a:ext>
            </a:extLst>
          </p:cNvPr>
          <p:cNvCxnSpPr>
            <a:stCxn id="7" idx="3"/>
            <a:endCxn id="13" idx="1"/>
          </p:cNvCxnSpPr>
          <p:nvPr/>
        </p:nvCxnSpPr>
        <p:spPr>
          <a:xfrm>
            <a:off x="6871716" y="5476185"/>
            <a:ext cx="2263902" cy="6796"/>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6" name="Connector: Elbow 25">
            <a:extLst>
              <a:ext uri="{FF2B5EF4-FFF2-40B4-BE49-F238E27FC236}">
                <a16:creationId xmlns:a16="http://schemas.microsoft.com/office/drawing/2014/main" id="{B07181DC-051B-5C1E-C722-10C3899C4D99}"/>
              </a:ext>
            </a:extLst>
          </p:cNvPr>
          <p:cNvCxnSpPr>
            <a:stCxn id="7" idx="3"/>
            <a:endCxn id="12" idx="1"/>
          </p:cNvCxnSpPr>
          <p:nvPr/>
        </p:nvCxnSpPr>
        <p:spPr>
          <a:xfrm flipV="1">
            <a:off x="6871716" y="4516653"/>
            <a:ext cx="2263902" cy="959532"/>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8" name="Connector: Elbow 27">
            <a:extLst>
              <a:ext uri="{FF2B5EF4-FFF2-40B4-BE49-F238E27FC236}">
                <a16:creationId xmlns:a16="http://schemas.microsoft.com/office/drawing/2014/main" id="{5AB10A87-C71A-CAD4-5069-AB8B540883E4}"/>
              </a:ext>
            </a:extLst>
          </p:cNvPr>
          <p:cNvCxnSpPr>
            <a:stCxn id="7" idx="3"/>
            <a:endCxn id="11" idx="1"/>
          </p:cNvCxnSpPr>
          <p:nvPr/>
        </p:nvCxnSpPr>
        <p:spPr>
          <a:xfrm flipV="1">
            <a:off x="6871716" y="3552301"/>
            <a:ext cx="2258568" cy="1923884"/>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0" name="Connector: Elbow 29">
            <a:extLst>
              <a:ext uri="{FF2B5EF4-FFF2-40B4-BE49-F238E27FC236}">
                <a16:creationId xmlns:a16="http://schemas.microsoft.com/office/drawing/2014/main" id="{2EDA9CE9-7165-1A32-1D7D-B15006819EB5}"/>
              </a:ext>
            </a:extLst>
          </p:cNvPr>
          <p:cNvCxnSpPr>
            <a:stCxn id="7" idx="3"/>
            <a:endCxn id="10" idx="1"/>
          </p:cNvCxnSpPr>
          <p:nvPr/>
        </p:nvCxnSpPr>
        <p:spPr>
          <a:xfrm flipV="1">
            <a:off x="6871716" y="2585973"/>
            <a:ext cx="2258568" cy="2890212"/>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2" name="Connector: Elbow 31">
            <a:extLst>
              <a:ext uri="{FF2B5EF4-FFF2-40B4-BE49-F238E27FC236}">
                <a16:creationId xmlns:a16="http://schemas.microsoft.com/office/drawing/2014/main" id="{2A2CD5F1-3EA5-1640-A91F-7E81F87174CF}"/>
              </a:ext>
            </a:extLst>
          </p:cNvPr>
          <p:cNvCxnSpPr>
            <a:stCxn id="7" idx="3"/>
            <a:endCxn id="8" idx="1"/>
          </p:cNvCxnSpPr>
          <p:nvPr/>
        </p:nvCxnSpPr>
        <p:spPr>
          <a:xfrm flipV="1">
            <a:off x="6871716" y="1616133"/>
            <a:ext cx="2263902" cy="3860052"/>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4" name="Connector: Elbow 33">
            <a:extLst>
              <a:ext uri="{FF2B5EF4-FFF2-40B4-BE49-F238E27FC236}">
                <a16:creationId xmlns:a16="http://schemas.microsoft.com/office/drawing/2014/main" id="{52482FAC-0E4C-9A73-8F96-C34F83A31246}"/>
              </a:ext>
            </a:extLst>
          </p:cNvPr>
          <p:cNvCxnSpPr>
            <a:stCxn id="7" idx="3"/>
            <a:endCxn id="9" idx="1"/>
          </p:cNvCxnSpPr>
          <p:nvPr/>
        </p:nvCxnSpPr>
        <p:spPr>
          <a:xfrm flipV="1">
            <a:off x="6871716" y="653757"/>
            <a:ext cx="2263902" cy="4822428"/>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340650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FAE06A-2037-B486-A7CF-15A2A76EA53F}"/>
              </a:ext>
            </a:extLst>
          </p:cNvPr>
          <p:cNvSpPr>
            <a:spLocks noGrp="1"/>
          </p:cNvSpPr>
          <p:nvPr>
            <p:ph type="ctrTitle"/>
          </p:nvPr>
        </p:nvSpPr>
        <p:spPr/>
        <p:txBody>
          <a:bodyPr/>
          <a:lstStyle/>
          <a:p>
            <a:r>
              <a:rPr lang="en-GB" dirty="0"/>
              <a:t>Cadbury</a:t>
            </a:r>
          </a:p>
        </p:txBody>
      </p:sp>
      <p:sp>
        <p:nvSpPr>
          <p:cNvPr id="3" name="Subtitle 2">
            <a:extLst>
              <a:ext uri="{FF2B5EF4-FFF2-40B4-BE49-F238E27FC236}">
                <a16:creationId xmlns:a16="http://schemas.microsoft.com/office/drawing/2014/main" id="{5FE187BA-7904-2C47-DED9-029556EB28B0}"/>
              </a:ext>
            </a:extLst>
          </p:cNvPr>
          <p:cNvSpPr>
            <a:spLocks noGrp="1"/>
          </p:cNvSpPr>
          <p:nvPr>
            <p:ph type="subTitle" idx="1"/>
          </p:nvPr>
        </p:nvSpPr>
        <p:spPr/>
        <p:txBody>
          <a:bodyPr/>
          <a:lstStyle/>
          <a:p>
            <a:r>
              <a:rPr lang="en-GB" dirty="0"/>
              <a:t>Drivers of customer behaviour within the UKs ageing population</a:t>
            </a:r>
          </a:p>
        </p:txBody>
      </p:sp>
    </p:spTree>
    <p:extLst>
      <p:ext uri="{BB962C8B-B14F-4D97-AF65-F5344CB8AC3E}">
        <p14:creationId xmlns:p14="http://schemas.microsoft.com/office/powerpoint/2010/main" val="30145177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BA5CE9-967D-1BD0-1273-CFD873C6B184}"/>
              </a:ext>
            </a:extLst>
          </p:cNvPr>
          <p:cNvSpPr>
            <a:spLocks noGrp="1"/>
          </p:cNvSpPr>
          <p:nvPr>
            <p:ph type="title"/>
          </p:nvPr>
        </p:nvSpPr>
        <p:spPr/>
        <p:txBody>
          <a:bodyPr/>
          <a:lstStyle/>
          <a:p>
            <a:r>
              <a:rPr lang="en-GB" dirty="0"/>
              <a:t>Possible Drivers</a:t>
            </a:r>
          </a:p>
        </p:txBody>
      </p:sp>
      <p:graphicFrame>
        <p:nvGraphicFramePr>
          <p:cNvPr id="4" name="ChartObject" descr="chart">
            <a:extLst>
              <a:ext uri="{FF2B5EF4-FFF2-40B4-BE49-F238E27FC236}">
                <a16:creationId xmlns:a16="http://schemas.microsoft.com/office/drawing/2014/main" id="{5600653A-845E-7337-9487-99668BCCDD89}"/>
              </a:ext>
            </a:extLst>
          </p:cNvPr>
          <p:cNvGraphicFramePr/>
          <p:nvPr>
            <p:extLst>
              <p:ext uri="{D42A27DB-BD31-4B8C-83A1-F6EECF244321}">
                <p14:modId xmlns:p14="http://schemas.microsoft.com/office/powerpoint/2010/main" val="2207381296"/>
              </p:ext>
            </p:extLst>
          </p:nvPr>
        </p:nvGraphicFramePr>
        <p:xfrm>
          <a:off x="838200" y="1651435"/>
          <a:ext cx="11132127" cy="4699718"/>
        </p:xfrm>
        <a:graphic>
          <a:graphicData uri="http://schemas.openxmlformats.org/drawingml/2006/chart">
            <c:chart xmlns:c="http://schemas.openxmlformats.org/drawingml/2006/chart" xmlns:r="http://schemas.openxmlformats.org/officeDocument/2006/relationships" r:id="rId3"/>
          </a:graphicData>
        </a:graphic>
      </p:graphicFrame>
      <p:sp>
        <p:nvSpPr>
          <p:cNvPr id="5" name="Oval 4">
            <a:extLst>
              <a:ext uri="{FF2B5EF4-FFF2-40B4-BE49-F238E27FC236}">
                <a16:creationId xmlns:a16="http://schemas.microsoft.com/office/drawing/2014/main" id="{D6E4CE52-4BD5-5CC8-4C6E-45C00DBD9097}"/>
              </a:ext>
            </a:extLst>
          </p:cNvPr>
          <p:cNvSpPr/>
          <p:nvPr/>
        </p:nvSpPr>
        <p:spPr>
          <a:xfrm>
            <a:off x="1255222" y="2303262"/>
            <a:ext cx="1402080" cy="399011"/>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Oval 2">
            <a:extLst>
              <a:ext uri="{FF2B5EF4-FFF2-40B4-BE49-F238E27FC236}">
                <a16:creationId xmlns:a16="http://schemas.microsoft.com/office/drawing/2014/main" id="{95FCE8AA-C3B5-2C71-38FE-CE40C91204B0}"/>
              </a:ext>
            </a:extLst>
          </p:cNvPr>
          <p:cNvSpPr/>
          <p:nvPr/>
        </p:nvSpPr>
        <p:spPr>
          <a:xfrm>
            <a:off x="1255222" y="3492798"/>
            <a:ext cx="1402080" cy="399011"/>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Oval 5">
            <a:extLst>
              <a:ext uri="{FF2B5EF4-FFF2-40B4-BE49-F238E27FC236}">
                <a16:creationId xmlns:a16="http://schemas.microsoft.com/office/drawing/2014/main" id="{0351509A-AE45-BBDB-EB02-7ED07559BB5A}"/>
              </a:ext>
            </a:extLst>
          </p:cNvPr>
          <p:cNvSpPr/>
          <p:nvPr/>
        </p:nvSpPr>
        <p:spPr>
          <a:xfrm>
            <a:off x="838200" y="2723658"/>
            <a:ext cx="1819102" cy="399011"/>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116894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3"/>
                                        </p:tgtEl>
                                      </p:cBhvr>
                                    </p:animEffect>
                                    <p:set>
                                      <p:cBhvr>
                                        <p:cTn id="10"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B8000D-4514-01C6-6E78-A593D06FC5C7}"/>
              </a:ext>
            </a:extLst>
          </p:cNvPr>
          <p:cNvSpPr>
            <a:spLocks noGrp="1"/>
          </p:cNvSpPr>
          <p:nvPr>
            <p:ph type="title"/>
          </p:nvPr>
        </p:nvSpPr>
        <p:spPr/>
        <p:txBody>
          <a:bodyPr/>
          <a:lstStyle/>
          <a:p>
            <a:r>
              <a:rPr lang="en-GB" dirty="0"/>
              <a:t>Physical Health</a:t>
            </a:r>
          </a:p>
        </p:txBody>
      </p:sp>
      <p:sp>
        <p:nvSpPr>
          <p:cNvPr id="3" name="Content Placeholder 2">
            <a:extLst>
              <a:ext uri="{FF2B5EF4-FFF2-40B4-BE49-F238E27FC236}">
                <a16:creationId xmlns:a16="http://schemas.microsoft.com/office/drawing/2014/main" id="{24824B05-8230-D3AD-D822-BC25BB9B56C1}"/>
              </a:ext>
            </a:extLst>
          </p:cNvPr>
          <p:cNvSpPr>
            <a:spLocks noGrp="1"/>
          </p:cNvSpPr>
          <p:nvPr>
            <p:ph idx="1"/>
          </p:nvPr>
        </p:nvSpPr>
        <p:spPr>
          <a:xfrm>
            <a:off x="838200" y="1825625"/>
            <a:ext cx="5113713" cy="4351338"/>
          </a:xfrm>
        </p:spPr>
        <p:txBody>
          <a:bodyPr/>
          <a:lstStyle/>
          <a:p>
            <a:r>
              <a:rPr lang="en-GB" dirty="0"/>
              <a:t>Increased push for a healthier lifestyle</a:t>
            </a:r>
          </a:p>
          <a:p>
            <a:endParaRPr lang="en-GB" dirty="0"/>
          </a:p>
          <a:p>
            <a:r>
              <a:rPr lang="en-GB" dirty="0"/>
              <a:t>Many adults believe themselves to be healthy </a:t>
            </a:r>
          </a:p>
        </p:txBody>
      </p:sp>
      <p:graphicFrame>
        <p:nvGraphicFramePr>
          <p:cNvPr id="4" name="ChartObject" descr="chart">
            <a:extLst>
              <a:ext uri="{FF2B5EF4-FFF2-40B4-BE49-F238E27FC236}">
                <a16:creationId xmlns:a16="http://schemas.microsoft.com/office/drawing/2014/main" id="{9728032D-BDA0-9758-82F1-6B80A05AC1F2}"/>
              </a:ext>
            </a:extLst>
          </p:cNvPr>
          <p:cNvGraphicFramePr/>
          <p:nvPr>
            <p:extLst>
              <p:ext uri="{D42A27DB-BD31-4B8C-83A1-F6EECF244321}">
                <p14:modId xmlns:p14="http://schemas.microsoft.com/office/powerpoint/2010/main" val="562618220"/>
              </p:ext>
            </p:extLst>
          </p:nvPr>
        </p:nvGraphicFramePr>
        <p:xfrm>
          <a:off x="6096000" y="1825625"/>
          <a:ext cx="5271121" cy="2314113"/>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5" name="ChartObject" descr="chart">
            <a:extLst>
              <a:ext uri="{FF2B5EF4-FFF2-40B4-BE49-F238E27FC236}">
                <a16:creationId xmlns:a16="http://schemas.microsoft.com/office/drawing/2014/main" id="{7EC7BE59-3B94-B92B-91FF-938E67E13E90}"/>
              </a:ext>
            </a:extLst>
          </p:cNvPr>
          <p:cNvGraphicFramePr/>
          <p:nvPr>
            <p:extLst>
              <p:ext uri="{D42A27DB-BD31-4B8C-83A1-F6EECF244321}">
                <p14:modId xmlns:p14="http://schemas.microsoft.com/office/powerpoint/2010/main" val="3144662608"/>
              </p:ext>
            </p:extLst>
          </p:nvPr>
        </p:nvGraphicFramePr>
        <p:xfrm>
          <a:off x="6240089" y="4274675"/>
          <a:ext cx="5127032" cy="2350663"/>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36341286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03633C-5F53-8578-AFFF-25DC02F66BFF}"/>
              </a:ext>
            </a:extLst>
          </p:cNvPr>
          <p:cNvSpPr>
            <a:spLocks noGrp="1"/>
          </p:cNvSpPr>
          <p:nvPr>
            <p:ph type="title"/>
          </p:nvPr>
        </p:nvSpPr>
        <p:spPr/>
        <p:txBody>
          <a:bodyPr/>
          <a:lstStyle/>
          <a:p>
            <a:r>
              <a:rPr lang="en-GB" dirty="0"/>
              <a:t>Ageing Population</a:t>
            </a:r>
          </a:p>
        </p:txBody>
      </p:sp>
      <p:graphicFrame>
        <p:nvGraphicFramePr>
          <p:cNvPr id="4" name="ChartObject" descr="chart">
            <a:extLst>
              <a:ext uri="{FF2B5EF4-FFF2-40B4-BE49-F238E27FC236}">
                <a16:creationId xmlns:a16="http://schemas.microsoft.com/office/drawing/2014/main" id="{5C37B184-3899-7656-BDD2-AC3A2FA90FD9}"/>
              </a:ext>
            </a:extLst>
          </p:cNvPr>
          <p:cNvGraphicFramePr/>
          <p:nvPr>
            <p:extLst>
              <p:ext uri="{D42A27DB-BD31-4B8C-83A1-F6EECF244321}">
                <p14:modId xmlns:p14="http://schemas.microsoft.com/office/powerpoint/2010/main" val="702861165"/>
              </p:ext>
            </p:extLst>
          </p:nvPr>
        </p:nvGraphicFramePr>
        <p:xfrm>
          <a:off x="838200" y="1825625"/>
          <a:ext cx="10515600" cy="4351338"/>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0916372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ACC5286-71C8-3E62-1C59-807A840C4BFD}"/>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33669305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3BD2E-B296-F69A-A4F2-A118E3BB9F0B}"/>
              </a:ext>
            </a:extLst>
          </p:cNvPr>
          <p:cNvSpPr>
            <a:spLocks noGrp="1"/>
          </p:cNvSpPr>
          <p:nvPr>
            <p:ph type="title"/>
          </p:nvPr>
        </p:nvSpPr>
        <p:spPr/>
        <p:txBody>
          <a:bodyPr/>
          <a:lstStyle/>
          <a:p>
            <a:r>
              <a:rPr lang="en-GB" dirty="0"/>
              <a:t>Brand Positioning </a:t>
            </a:r>
          </a:p>
        </p:txBody>
      </p:sp>
      <p:sp>
        <p:nvSpPr>
          <p:cNvPr id="3" name="Text Placeholder 2">
            <a:extLst>
              <a:ext uri="{FF2B5EF4-FFF2-40B4-BE49-F238E27FC236}">
                <a16:creationId xmlns:a16="http://schemas.microsoft.com/office/drawing/2014/main" id="{1D8F288A-74B6-A388-EA89-23E6F51E5F30}"/>
              </a:ext>
            </a:extLst>
          </p:cNvPr>
          <p:cNvSpPr>
            <a:spLocks noGrp="1"/>
          </p:cNvSpPr>
          <p:nvPr>
            <p:ph type="body" idx="1"/>
          </p:nvPr>
        </p:nvSpPr>
        <p:spPr/>
        <p:txBody>
          <a:bodyPr/>
          <a:lstStyle/>
          <a:p>
            <a:r>
              <a:rPr lang="en-GB" dirty="0"/>
              <a:t>What can Cadbury’s do to improve their position on health being a confectionary brand?</a:t>
            </a:r>
          </a:p>
        </p:txBody>
      </p:sp>
    </p:spTree>
    <p:extLst>
      <p:ext uri="{BB962C8B-B14F-4D97-AF65-F5344CB8AC3E}">
        <p14:creationId xmlns:p14="http://schemas.microsoft.com/office/powerpoint/2010/main" val="640423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4699A1-A5C7-F180-C0F9-8135188D8A47}"/>
              </a:ext>
            </a:extLst>
          </p:cNvPr>
          <p:cNvSpPr>
            <a:spLocks noGrp="1"/>
          </p:cNvSpPr>
          <p:nvPr>
            <p:ph type="title"/>
          </p:nvPr>
        </p:nvSpPr>
        <p:spPr/>
        <p:txBody>
          <a:bodyPr/>
          <a:lstStyle/>
          <a:p>
            <a:r>
              <a:rPr lang="en-GB" dirty="0"/>
              <a:t>Resonance</a:t>
            </a:r>
          </a:p>
        </p:txBody>
      </p:sp>
      <p:sp>
        <p:nvSpPr>
          <p:cNvPr id="3" name="Content Placeholder 2">
            <a:extLst>
              <a:ext uri="{FF2B5EF4-FFF2-40B4-BE49-F238E27FC236}">
                <a16:creationId xmlns:a16="http://schemas.microsoft.com/office/drawing/2014/main" id="{212DDA23-B886-1E74-E735-D6B377651E39}"/>
              </a:ext>
            </a:extLst>
          </p:cNvPr>
          <p:cNvSpPr>
            <a:spLocks noGrp="1"/>
          </p:cNvSpPr>
          <p:nvPr>
            <p:ph idx="1"/>
          </p:nvPr>
        </p:nvSpPr>
        <p:spPr/>
        <p:txBody>
          <a:bodyPr/>
          <a:lstStyle/>
          <a:p>
            <a:r>
              <a:rPr lang="en-GB" dirty="0"/>
              <a:t>“Newest Cadbury bar to hit the shelves with extra dried fruits and nuts, the healthiest chocolate bar available”</a:t>
            </a:r>
          </a:p>
        </p:txBody>
      </p:sp>
      <p:graphicFrame>
        <p:nvGraphicFramePr>
          <p:cNvPr id="4" name="ChartObject" descr="chart">
            <a:extLst>
              <a:ext uri="{FF2B5EF4-FFF2-40B4-BE49-F238E27FC236}">
                <a16:creationId xmlns:a16="http://schemas.microsoft.com/office/drawing/2014/main" id="{D17AD443-490B-54F5-7572-43264CF9510E}"/>
              </a:ext>
            </a:extLst>
          </p:cNvPr>
          <p:cNvGraphicFramePr/>
          <p:nvPr>
            <p:extLst>
              <p:ext uri="{D42A27DB-BD31-4B8C-83A1-F6EECF244321}">
                <p14:modId xmlns:p14="http://schemas.microsoft.com/office/powerpoint/2010/main" val="492682943"/>
              </p:ext>
            </p:extLst>
          </p:nvPr>
        </p:nvGraphicFramePr>
        <p:xfrm>
          <a:off x="838200" y="2809702"/>
          <a:ext cx="10515600" cy="3367261"/>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99713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7B9120-02B2-882D-9ADE-3514A62ED276}"/>
              </a:ext>
            </a:extLst>
          </p:cNvPr>
          <p:cNvSpPr>
            <a:spLocks noGrp="1"/>
          </p:cNvSpPr>
          <p:nvPr>
            <p:ph type="title"/>
          </p:nvPr>
        </p:nvSpPr>
        <p:spPr/>
        <p:txBody>
          <a:bodyPr/>
          <a:lstStyle/>
          <a:p>
            <a:r>
              <a:rPr lang="en-GB" dirty="0"/>
              <a:t>Reinforcing the marketing</a:t>
            </a:r>
          </a:p>
        </p:txBody>
      </p:sp>
      <p:sp>
        <p:nvSpPr>
          <p:cNvPr id="3" name="Content Placeholder 2">
            <a:extLst>
              <a:ext uri="{FF2B5EF4-FFF2-40B4-BE49-F238E27FC236}">
                <a16:creationId xmlns:a16="http://schemas.microsoft.com/office/drawing/2014/main" id="{7E2ED09A-C07D-F966-3AE7-8CD31E26C760}"/>
              </a:ext>
            </a:extLst>
          </p:cNvPr>
          <p:cNvSpPr>
            <a:spLocks noGrp="1"/>
          </p:cNvSpPr>
          <p:nvPr>
            <p:ph idx="1"/>
          </p:nvPr>
        </p:nvSpPr>
        <p:spPr/>
        <p:txBody>
          <a:bodyPr/>
          <a:lstStyle/>
          <a:p>
            <a:r>
              <a:rPr lang="en-GB" dirty="0"/>
              <a:t>Two-sided message</a:t>
            </a:r>
          </a:p>
          <a:p>
            <a:pPr marL="0" indent="0">
              <a:buNone/>
            </a:pPr>
            <a:endParaRPr lang="en-GB" dirty="0"/>
          </a:p>
          <a:p>
            <a:r>
              <a:rPr lang="en-GB" dirty="0"/>
              <a:t>Framing</a:t>
            </a:r>
          </a:p>
          <a:p>
            <a:pPr marL="0" indent="0">
              <a:buNone/>
            </a:pPr>
            <a:endParaRPr lang="en-GB" dirty="0"/>
          </a:p>
          <a:p>
            <a:r>
              <a:rPr lang="en-GB" dirty="0"/>
              <a:t>Signalling Price</a:t>
            </a:r>
          </a:p>
          <a:p>
            <a:endParaRPr lang="en-GB" dirty="0"/>
          </a:p>
          <a:p>
            <a:endParaRPr lang="en-GB" dirty="0"/>
          </a:p>
        </p:txBody>
      </p:sp>
    </p:spTree>
    <p:extLst>
      <p:ext uri="{BB962C8B-B14F-4D97-AF65-F5344CB8AC3E}">
        <p14:creationId xmlns:p14="http://schemas.microsoft.com/office/powerpoint/2010/main" val="1406844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1938C8-81B5-E837-9CD0-6DA89048B441}"/>
              </a:ext>
            </a:extLst>
          </p:cNvPr>
          <p:cNvSpPr>
            <a:spLocks noGrp="1"/>
          </p:cNvSpPr>
          <p:nvPr>
            <p:ph type="title"/>
          </p:nvPr>
        </p:nvSpPr>
        <p:spPr/>
        <p:txBody>
          <a:bodyPr/>
          <a:lstStyle/>
          <a:p>
            <a:r>
              <a:rPr lang="en-GB" dirty="0"/>
              <a:t>Influence: Driving the message home</a:t>
            </a:r>
          </a:p>
        </p:txBody>
      </p:sp>
      <p:pic>
        <p:nvPicPr>
          <p:cNvPr id="4" name="New picture" descr="infographic">
            <a:extLst>
              <a:ext uri="{FF2B5EF4-FFF2-40B4-BE49-F238E27FC236}">
                <a16:creationId xmlns:a16="http://schemas.microsoft.com/office/drawing/2014/main" id="{417E03AB-1493-885C-8E39-FA4D44176486}"/>
              </a:ext>
            </a:extLst>
          </p:cNvPr>
          <p:cNvPicPr>
            <a:picLocks noChangeAspect="1"/>
          </p:cNvPicPr>
          <p:nvPr/>
        </p:nvPicPr>
        <p:blipFill>
          <a:blip r:embed="rId3"/>
          <a:stretch>
            <a:fillRect/>
          </a:stretch>
        </p:blipFill>
        <p:spPr>
          <a:xfrm>
            <a:off x="6326015" y="3596459"/>
            <a:ext cx="5442873" cy="2189199"/>
          </a:xfrm>
          <a:prstGeom prst="rect">
            <a:avLst/>
          </a:prstGeom>
        </p:spPr>
      </p:pic>
      <p:pic>
        <p:nvPicPr>
          <p:cNvPr id="1026" name="Picture 2">
            <a:extLst>
              <a:ext uri="{FF2B5EF4-FFF2-40B4-BE49-F238E27FC236}">
                <a16:creationId xmlns:a16="http://schemas.microsoft.com/office/drawing/2014/main" id="{40930F88-7ACB-F37A-7DD0-7182AE2880A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3112" y="3027354"/>
            <a:ext cx="5672888" cy="38538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37148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1FBF0A-C793-B3A8-7C07-E2F5D7804500}"/>
              </a:ext>
            </a:extLst>
          </p:cNvPr>
          <p:cNvSpPr>
            <a:spLocks noGrp="1"/>
          </p:cNvSpPr>
          <p:nvPr>
            <p:ph type="title"/>
          </p:nvPr>
        </p:nvSpPr>
        <p:spPr/>
        <p:txBody>
          <a:bodyPr/>
          <a:lstStyle/>
          <a:p>
            <a:r>
              <a:rPr lang="en-GB" dirty="0"/>
              <a:t>Influence: Senses</a:t>
            </a:r>
          </a:p>
        </p:txBody>
      </p:sp>
      <p:sp>
        <p:nvSpPr>
          <p:cNvPr id="3" name="Content Placeholder 2">
            <a:extLst>
              <a:ext uri="{FF2B5EF4-FFF2-40B4-BE49-F238E27FC236}">
                <a16:creationId xmlns:a16="http://schemas.microsoft.com/office/drawing/2014/main" id="{5B4D9BB8-E3F5-9A63-DAB7-647DB343D637}"/>
              </a:ext>
            </a:extLst>
          </p:cNvPr>
          <p:cNvSpPr>
            <a:spLocks noGrp="1"/>
          </p:cNvSpPr>
          <p:nvPr>
            <p:ph idx="1"/>
          </p:nvPr>
        </p:nvSpPr>
        <p:spPr/>
        <p:txBody>
          <a:bodyPr>
            <a:normAutofit lnSpcReduction="10000"/>
          </a:bodyPr>
          <a:lstStyle/>
          <a:p>
            <a:r>
              <a:rPr lang="en-GB" dirty="0"/>
              <a:t>Touch</a:t>
            </a:r>
          </a:p>
          <a:p>
            <a:endParaRPr lang="en-GB" dirty="0"/>
          </a:p>
          <a:p>
            <a:r>
              <a:rPr lang="en-GB" dirty="0"/>
              <a:t>Smell </a:t>
            </a:r>
          </a:p>
          <a:p>
            <a:endParaRPr lang="en-GB" dirty="0"/>
          </a:p>
          <a:p>
            <a:r>
              <a:rPr lang="en-GB" dirty="0"/>
              <a:t>Taste</a:t>
            </a:r>
          </a:p>
          <a:p>
            <a:endParaRPr lang="en-GB" dirty="0"/>
          </a:p>
          <a:p>
            <a:r>
              <a:rPr lang="en-GB" dirty="0"/>
              <a:t>Sound/hearing</a:t>
            </a:r>
          </a:p>
          <a:p>
            <a:endParaRPr lang="en-GB" dirty="0"/>
          </a:p>
          <a:p>
            <a:r>
              <a:rPr lang="en-GB" dirty="0"/>
              <a:t>Sight/Vision</a:t>
            </a:r>
          </a:p>
        </p:txBody>
      </p:sp>
    </p:spTree>
    <p:extLst>
      <p:ext uri="{BB962C8B-B14F-4D97-AF65-F5344CB8AC3E}">
        <p14:creationId xmlns:p14="http://schemas.microsoft.com/office/powerpoint/2010/main" val="2348840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0D06C8-A4D3-905D-F314-341E53E50403}"/>
              </a:ext>
            </a:extLst>
          </p:cNvPr>
          <p:cNvSpPr>
            <a:spLocks noGrp="1"/>
          </p:cNvSpPr>
          <p:nvPr>
            <p:ph type="title"/>
          </p:nvPr>
        </p:nvSpPr>
        <p:spPr/>
        <p:txBody>
          <a:bodyPr/>
          <a:lstStyle/>
          <a:p>
            <a:r>
              <a:rPr lang="en-GB" dirty="0"/>
              <a:t>STP Process: Define Market</a:t>
            </a:r>
          </a:p>
        </p:txBody>
      </p:sp>
      <p:sp>
        <p:nvSpPr>
          <p:cNvPr id="4" name="Rectangle 3">
            <a:extLst>
              <a:ext uri="{FF2B5EF4-FFF2-40B4-BE49-F238E27FC236}">
                <a16:creationId xmlns:a16="http://schemas.microsoft.com/office/drawing/2014/main" id="{45EBC438-A419-AC30-37C4-C4D7D8526AE0}"/>
              </a:ext>
            </a:extLst>
          </p:cNvPr>
          <p:cNvSpPr/>
          <p:nvPr/>
        </p:nvSpPr>
        <p:spPr>
          <a:xfrm>
            <a:off x="838202" y="2209672"/>
            <a:ext cx="3348681" cy="79083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Mass Market</a:t>
            </a:r>
          </a:p>
        </p:txBody>
      </p:sp>
      <p:sp>
        <p:nvSpPr>
          <p:cNvPr id="5" name="Rectangle 4">
            <a:extLst>
              <a:ext uri="{FF2B5EF4-FFF2-40B4-BE49-F238E27FC236}">
                <a16:creationId xmlns:a16="http://schemas.microsoft.com/office/drawing/2014/main" id="{6FA6CB0E-D5A3-BE6B-B4C4-B419A25A1CD6}"/>
              </a:ext>
            </a:extLst>
          </p:cNvPr>
          <p:cNvSpPr/>
          <p:nvPr/>
        </p:nvSpPr>
        <p:spPr>
          <a:xfrm>
            <a:off x="838201" y="3533048"/>
            <a:ext cx="3348681" cy="79083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Differentiated</a:t>
            </a:r>
          </a:p>
        </p:txBody>
      </p:sp>
      <p:sp>
        <p:nvSpPr>
          <p:cNvPr id="6" name="Rectangle 5">
            <a:extLst>
              <a:ext uri="{FF2B5EF4-FFF2-40B4-BE49-F238E27FC236}">
                <a16:creationId xmlns:a16="http://schemas.microsoft.com/office/drawing/2014/main" id="{9D02F5D4-807B-2B47-C967-F062B6FCA1F5}"/>
              </a:ext>
            </a:extLst>
          </p:cNvPr>
          <p:cNvSpPr/>
          <p:nvPr/>
        </p:nvSpPr>
        <p:spPr>
          <a:xfrm>
            <a:off x="838200" y="4856424"/>
            <a:ext cx="3348681" cy="79083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Niche Market</a:t>
            </a:r>
          </a:p>
        </p:txBody>
      </p:sp>
      <p:cxnSp>
        <p:nvCxnSpPr>
          <p:cNvPr id="8" name="Straight Arrow Connector 7">
            <a:extLst>
              <a:ext uri="{FF2B5EF4-FFF2-40B4-BE49-F238E27FC236}">
                <a16:creationId xmlns:a16="http://schemas.microsoft.com/office/drawing/2014/main" id="{48EB33A7-90DA-BD55-1F4F-A6A4F3B250B4}"/>
              </a:ext>
            </a:extLst>
          </p:cNvPr>
          <p:cNvCxnSpPr>
            <a:stCxn id="4" idx="2"/>
            <a:endCxn id="5" idx="0"/>
          </p:cNvCxnSpPr>
          <p:nvPr/>
        </p:nvCxnSpPr>
        <p:spPr>
          <a:xfrm flipH="1">
            <a:off x="2512542" y="3000505"/>
            <a:ext cx="1" cy="53254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6E70E302-2E8C-2A0A-FC72-4AF730FCF3EC}"/>
              </a:ext>
            </a:extLst>
          </p:cNvPr>
          <p:cNvCxnSpPr>
            <a:stCxn id="5" idx="2"/>
            <a:endCxn id="6" idx="0"/>
          </p:cNvCxnSpPr>
          <p:nvPr/>
        </p:nvCxnSpPr>
        <p:spPr>
          <a:xfrm flipH="1">
            <a:off x="2512541" y="4323881"/>
            <a:ext cx="1" cy="53254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C45BD0D9-CEF0-0DF9-99E6-C43C6CDAFB01}"/>
              </a:ext>
            </a:extLst>
          </p:cNvPr>
          <p:cNvSpPr txBox="1"/>
          <p:nvPr/>
        </p:nvSpPr>
        <p:spPr>
          <a:xfrm>
            <a:off x="4534930" y="2209672"/>
            <a:ext cx="6818868" cy="646331"/>
          </a:xfrm>
          <a:prstGeom prst="rect">
            <a:avLst/>
          </a:prstGeom>
          <a:noFill/>
        </p:spPr>
        <p:txBody>
          <a:bodyPr wrap="square" rtlCol="0">
            <a:spAutoFit/>
          </a:bodyPr>
          <a:lstStyle/>
          <a:p>
            <a:r>
              <a:rPr lang="en-GB" dirty="0"/>
              <a:t>The confectionary world is one of a mass market – 95% of the UK’s population consumes chocolate</a:t>
            </a:r>
          </a:p>
        </p:txBody>
      </p:sp>
      <p:sp>
        <p:nvSpPr>
          <p:cNvPr id="14" name="TextBox 13">
            <a:extLst>
              <a:ext uri="{FF2B5EF4-FFF2-40B4-BE49-F238E27FC236}">
                <a16:creationId xmlns:a16="http://schemas.microsoft.com/office/drawing/2014/main" id="{35018522-FE9F-E972-3B72-CC6DC62E3E9E}"/>
              </a:ext>
            </a:extLst>
          </p:cNvPr>
          <p:cNvSpPr txBox="1"/>
          <p:nvPr/>
        </p:nvSpPr>
        <p:spPr>
          <a:xfrm>
            <a:off x="4534930" y="3466799"/>
            <a:ext cx="6818868" cy="923330"/>
          </a:xfrm>
          <a:prstGeom prst="rect">
            <a:avLst/>
          </a:prstGeom>
          <a:noFill/>
        </p:spPr>
        <p:txBody>
          <a:bodyPr wrap="square" rtlCol="0">
            <a:spAutoFit/>
          </a:bodyPr>
          <a:lstStyle/>
          <a:p>
            <a:r>
              <a:rPr lang="en-GB" dirty="0"/>
              <a:t>However, there are several segments that do not consume that much chocolate for a variety of reasons such as health, money, influence from the news, etc.</a:t>
            </a:r>
          </a:p>
        </p:txBody>
      </p:sp>
      <p:sp>
        <p:nvSpPr>
          <p:cNvPr id="15" name="TextBox 14">
            <a:extLst>
              <a:ext uri="{FF2B5EF4-FFF2-40B4-BE49-F238E27FC236}">
                <a16:creationId xmlns:a16="http://schemas.microsoft.com/office/drawing/2014/main" id="{F93DDCB9-B926-6039-698A-CAC8A60CE9BF}"/>
              </a:ext>
            </a:extLst>
          </p:cNvPr>
          <p:cNvSpPr txBox="1"/>
          <p:nvPr/>
        </p:nvSpPr>
        <p:spPr>
          <a:xfrm>
            <a:off x="4534930" y="4790175"/>
            <a:ext cx="6818868" cy="923330"/>
          </a:xfrm>
          <a:prstGeom prst="rect">
            <a:avLst/>
          </a:prstGeom>
          <a:noFill/>
        </p:spPr>
        <p:txBody>
          <a:bodyPr wrap="square" rtlCol="0">
            <a:spAutoFit/>
          </a:bodyPr>
          <a:lstStyle/>
          <a:p>
            <a:r>
              <a:rPr lang="en-GB" dirty="0"/>
              <a:t>Cadbury is already an established chocolate brand worldwide and within the UK is the biggest chocolate provider however in certain segments it falls short – we will identify these segments</a:t>
            </a:r>
          </a:p>
        </p:txBody>
      </p:sp>
    </p:spTree>
    <p:extLst>
      <p:ext uri="{BB962C8B-B14F-4D97-AF65-F5344CB8AC3E}">
        <p14:creationId xmlns:p14="http://schemas.microsoft.com/office/powerpoint/2010/main" val="1015149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5754BB-6866-4C52-2F01-CA387C81FA95}"/>
              </a:ext>
            </a:extLst>
          </p:cNvPr>
          <p:cNvSpPr>
            <a:spLocks noGrp="1"/>
          </p:cNvSpPr>
          <p:nvPr>
            <p:ph type="title"/>
          </p:nvPr>
        </p:nvSpPr>
        <p:spPr/>
        <p:txBody>
          <a:bodyPr/>
          <a:lstStyle/>
          <a:p>
            <a:r>
              <a:rPr lang="en-GB"/>
              <a:t>Post Purchase Experience </a:t>
            </a:r>
            <a:endParaRPr lang="en-GB" dirty="0"/>
          </a:p>
        </p:txBody>
      </p:sp>
      <p:pic>
        <p:nvPicPr>
          <p:cNvPr id="1026" name="Picture 2" descr="A4 Willy Wonka Golden Ticket WAFER PAPER Edible Birthday Cake Topper">
            <a:extLst>
              <a:ext uri="{FF2B5EF4-FFF2-40B4-BE49-F238E27FC236}">
                <a16:creationId xmlns:a16="http://schemas.microsoft.com/office/drawing/2014/main" id="{93FCD369-BE0C-5048-01B2-294AA0FB1E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43025" y="1865996"/>
            <a:ext cx="9505950" cy="43014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86213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6E18FE-8EC5-AE70-5A34-58F785D53B50}"/>
              </a:ext>
            </a:extLst>
          </p:cNvPr>
          <p:cNvSpPr>
            <a:spLocks noGrp="1"/>
          </p:cNvSpPr>
          <p:nvPr>
            <p:ph type="title"/>
          </p:nvPr>
        </p:nvSpPr>
        <p:spPr/>
        <p:txBody>
          <a:bodyPr/>
          <a:lstStyle/>
          <a:p>
            <a:r>
              <a:rPr lang="en-GB" dirty="0"/>
              <a:t>References</a:t>
            </a:r>
          </a:p>
        </p:txBody>
      </p:sp>
      <p:sp>
        <p:nvSpPr>
          <p:cNvPr id="3" name="Content Placeholder 2">
            <a:extLst>
              <a:ext uri="{FF2B5EF4-FFF2-40B4-BE49-F238E27FC236}">
                <a16:creationId xmlns:a16="http://schemas.microsoft.com/office/drawing/2014/main" id="{FC5329AB-2376-11FA-2C04-1F6F672F0CDA}"/>
              </a:ext>
            </a:extLst>
          </p:cNvPr>
          <p:cNvSpPr>
            <a:spLocks noGrp="1"/>
          </p:cNvSpPr>
          <p:nvPr>
            <p:ph idx="1"/>
          </p:nvPr>
        </p:nvSpPr>
        <p:spPr/>
        <p:txBody>
          <a:bodyPr>
            <a:normAutofit fontScale="25000" lnSpcReduction="20000"/>
          </a:bodyPr>
          <a:lstStyle/>
          <a:p>
            <a:r>
              <a:rPr lang="en-GB" dirty="0" err="1"/>
              <a:t>Bellaouaied</a:t>
            </a:r>
            <a:r>
              <a:rPr lang="en-GB" dirty="0"/>
              <a:t>, M. (2024) STP Process Material. </a:t>
            </a:r>
            <a:r>
              <a:rPr lang="en-GB" i="1" dirty="0"/>
              <a:t>Customer Behaviour </a:t>
            </a:r>
            <a:r>
              <a:rPr lang="en-GB" dirty="0"/>
              <a:t>[online]. Available from: </a:t>
            </a:r>
            <a:r>
              <a:rPr lang="en-GB" dirty="0">
                <a:hlinkClick r:id="rId3"/>
              </a:rPr>
              <a:t>https://blackboard.uwe.ac.uk/ultra/courses/_364589_1/cl/outline</a:t>
            </a:r>
            <a:r>
              <a:rPr lang="en-GB" dirty="0"/>
              <a:t> [Accessed 02 October 2024].</a:t>
            </a:r>
          </a:p>
          <a:p>
            <a:r>
              <a:rPr lang="en-GB" dirty="0"/>
              <a:t>Bernays, E. (1928) Propaganda [online]. Horace Liveright [Accessed 18 December 2024].</a:t>
            </a:r>
          </a:p>
          <a:p>
            <a:r>
              <a:rPr lang="en-GB" dirty="0"/>
              <a:t>Bernays, EL. Miller, MC. (2005) Propaganda [online]. Brooklyn, </a:t>
            </a:r>
            <a:r>
              <a:rPr lang="en-GB" dirty="0" err="1"/>
              <a:t>N,Y:Ig</a:t>
            </a:r>
            <a:r>
              <a:rPr lang="en-GB" dirty="0"/>
              <a:t> Pub. [Accessed 18 December 2024].</a:t>
            </a:r>
          </a:p>
          <a:p>
            <a:r>
              <a:rPr lang="en-GB" dirty="0"/>
              <a:t>Caines, R. (2024) Chocolate Confectionary – UK – 2024, </a:t>
            </a:r>
            <a:r>
              <a:rPr lang="en-GB" i="1" dirty="0"/>
              <a:t>Mintel </a:t>
            </a:r>
            <a:r>
              <a:rPr lang="en-GB" dirty="0"/>
              <a:t>(2024 version) [online]. Available from: </a:t>
            </a:r>
            <a:r>
              <a:rPr lang="en-GB" dirty="0">
                <a:hlinkClick r:id="rId4"/>
              </a:rPr>
              <a:t>https://clients.mintel.com/content/report/chocolate-confectionery-uk-2024?fromSearch=%3Fargs%3D%252Fhomepages%252Fdefault%252F%26freetext%3Dcadbury%26sortBy%3Drecent%26start%3Dredirect%26resultPosition%3D1</a:t>
            </a:r>
            <a:r>
              <a:rPr lang="en-GB" dirty="0"/>
              <a:t> [Accessed 12 December 2024].</a:t>
            </a:r>
          </a:p>
          <a:p>
            <a:r>
              <a:rPr lang="en-GB" dirty="0"/>
              <a:t>Cadbury (2022) Cadbury Secret Santa Postal Service. </a:t>
            </a:r>
            <a:r>
              <a:rPr lang="en-GB" i="1" dirty="0"/>
              <a:t>YouTube </a:t>
            </a:r>
            <a:r>
              <a:rPr lang="en-GB" dirty="0"/>
              <a:t>[video]. 18 November. Available from: </a:t>
            </a:r>
            <a:r>
              <a:rPr lang="en-GB" dirty="0">
                <a:hlinkClick r:id="rId5"/>
              </a:rPr>
              <a:t>https://www.youtube.com/watch?v=aqIpHfWEY_0</a:t>
            </a:r>
            <a:r>
              <a:rPr lang="en-GB" dirty="0"/>
              <a:t> [Accessed 16 December 2024].</a:t>
            </a:r>
          </a:p>
          <a:p>
            <a:r>
              <a:rPr lang="en-GB" dirty="0"/>
              <a:t>CIM (2015) A brief summary of marketing and how it works. </a:t>
            </a:r>
            <a:r>
              <a:rPr lang="en-GB" i="1" dirty="0"/>
              <a:t>Marketing and the 7Ps </a:t>
            </a:r>
            <a:r>
              <a:rPr lang="en-GB" dirty="0"/>
              <a:t>[online]. pp. 1-12. [Accessed 01 October 2024].</a:t>
            </a:r>
          </a:p>
          <a:p>
            <a:r>
              <a:rPr lang="en-GB" dirty="0"/>
              <a:t>Gabay, J. (2015) Brand psychology: consumer perceptions, corporate reputations. London: Kogan Page. [Accessed 20 December 2024].</a:t>
            </a:r>
          </a:p>
          <a:p>
            <a:r>
              <a:rPr lang="en-GB" dirty="0"/>
              <a:t>Green, T.B. (2024) Introduction to psychology. </a:t>
            </a:r>
            <a:r>
              <a:rPr lang="en-GB" i="1" dirty="0"/>
              <a:t>Customer Behaviour </a:t>
            </a:r>
            <a:r>
              <a:rPr lang="en-GB" dirty="0"/>
              <a:t>[online]. Available from: </a:t>
            </a:r>
            <a:r>
              <a:rPr lang="en-GB" dirty="0">
                <a:hlinkClick r:id="rId3"/>
              </a:rPr>
              <a:t>https://blackboard.uwe.ac.uk/ultra/courses/_364589_1/cl/outline</a:t>
            </a:r>
            <a:r>
              <a:rPr lang="en-GB" dirty="0"/>
              <a:t> [Accessed 18 December 2024].</a:t>
            </a:r>
          </a:p>
          <a:p>
            <a:r>
              <a:rPr lang="en-GB" dirty="0"/>
              <a:t>Green, T.B. (2024) Introduction to psychology. </a:t>
            </a:r>
            <a:r>
              <a:rPr lang="en-GB" i="1" dirty="0"/>
              <a:t>Customer Behaviour </a:t>
            </a:r>
            <a:r>
              <a:rPr lang="en-GB" dirty="0"/>
              <a:t>[online]. Available from: </a:t>
            </a:r>
            <a:r>
              <a:rPr lang="en-GB" dirty="0">
                <a:hlinkClick r:id="rId3"/>
              </a:rPr>
              <a:t>https://blackboard.uwe.ac.uk/ultra/courses/_364589_1/cl/outline</a:t>
            </a:r>
            <a:r>
              <a:rPr lang="en-GB" dirty="0"/>
              <a:t> [Accessed 18 December 2024].</a:t>
            </a:r>
          </a:p>
          <a:p>
            <a:r>
              <a:rPr lang="en-GB" dirty="0"/>
              <a:t>Green, T.B. (2024) Understanding the online audience. </a:t>
            </a:r>
            <a:r>
              <a:rPr lang="en-GB" i="1" dirty="0"/>
              <a:t>Customer Behaviour </a:t>
            </a:r>
            <a:r>
              <a:rPr lang="en-GB" dirty="0"/>
              <a:t>[online]. Available from: </a:t>
            </a:r>
            <a:r>
              <a:rPr lang="en-GB" dirty="0">
                <a:hlinkClick r:id="rId3"/>
              </a:rPr>
              <a:t>https://blackboard.uwe.ac.uk/ultra/courses/_364589_1/cl/outline</a:t>
            </a:r>
            <a:r>
              <a:rPr lang="en-GB" dirty="0"/>
              <a:t> [Accessed 27 November 2024].</a:t>
            </a:r>
          </a:p>
          <a:p>
            <a:r>
              <a:rPr lang="en-GB" dirty="0"/>
              <a:t>Hawker, K. (2019) Keller’s Brand Equity Model – What It Is &amp; How to Use It. </a:t>
            </a:r>
            <a:r>
              <a:rPr lang="en-GB" i="1" dirty="0"/>
              <a:t>Medium </a:t>
            </a:r>
            <a:r>
              <a:rPr lang="en-GB" dirty="0"/>
              <a:t>[blog]. 26 September. Available from: </a:t>
            </a:r>
            <a:r>
              <a:rPr lang="en-GB" dirty="0">
                <a:hlinkClick r:id="rId6"/>
              </a:rPr>
              <a:t>https://medium.com/@keatonhawker/kellers-brand-equity-model-what-it-is-how-to-use-it-84e42d562299</a:t>
            </a:r>
            <a:r>
              <a:rPr lang="en-GB" dirty="0"/>
              <a:t> [Accessed 16 December 2024].</a:t>
            </a:r>
          </a:p>
          <a:p>
            <a:r>
              <a:rPr lang="en-GB" dirty="0"/>
              <a:t>Jamaluddin, M.R., </a:t>
            </a:r>
            <a:r>
              <a:rPr lang="en-GB" dirty="0" err="1"/>
              <a:t>Hanafiah</a:t>
            </a:r>
            <a:r>
              <a:rPr lang="en-GB" dirty="0"/>
              <a:t>, M.H. and </a:t>
            </a:r>
            <a:r>
              <a:rPr lang="en-GB" dirty="0" err="1"/>
              <a:t>Zulkifly</a:t>
            </a:r>
            <a:r>
              <a:rPr lang="en-GB" dirty="0"/>
              <a:t>, M.I. (2013) Customer-based Psychology Branding. </a:t>
            </a:r>
            <a:r>
              <a:rPr lang="en-GB" i="1" dirty="0"/>
              <a:t>Procedia – Social and </a:t>
            </a:r>
            <a:r>
              <a:rPr lang="en-GB" i="1" dirty="0" err="1"/>
              <a:t>Behavioral</a:t>
            </a:r>
            <a:r>
              <a:rPr lang="en-GB" i="1" dirty="0"/>
              <a:t> Sciences </a:t>
            </a:r>
            <a:r>
              <a:rPr lang="en-GB" dirty="0"/>
              <a:t>[online]. 105, pp. 772-780. [Accessed 20 December 2024].</a:t>
            </a:r>
          </a:p>
          <a:p>
            <a:r>
              <a:rPr lang="en-GB" dirty="0"/>
              <a:t>Keel, A. &amp; </a:t>
            </a:r>
            <a:r>
              <a:rPr lang="en-GB" dirty="0" err="1"/>
              <a:t>Nataraajan</a:t>
            </a:r>
            <a:r>
              <a:rPr lang="en-GB" dirty="0"/>
              <a:t>, R. (2012) Celebrity Endorsements and Beyond: New Avenues for Celebrity Branding. </a:t>
            </a:r>
            <a:r>
              <a:rPr lang="en-GB" i="1" dirty="0"/>
              <a:t>Psychology &amp; Marketing </a:t>
            </a:r>
            <a:r>
              <a:rPr lang="en-GB" dirty="0"/>
              <a:t>[online]. 29 (9), pp. 690-703. [Accessed 20 December 2024].</a:t>
            </a:r>
          </a:p>
          <a:p>
            <a:r>
              <a:rPr lang="en-GB" dirty="0"/>
              <a:t>LinkedIn (2024) Psychology Fundamentals for Marketing and Sales Success. </a:t>
            </a:r>
            <a:r>
              <a:rPr lang="en-GB" i="1" dirty="0"/>
              <a:t>LinkedIn Learning </a:t>
            </a:r>
            <a:r>
              <a:rPr lang="en-GB" dirty="0"/>
              <a:t>[video]. 10 October. Available from: </a:t>
            </a:r>
            <a:r>
              <a:rPr lang="en-GB" dirty="0">
                <a:hlinkClick r:id="rId7"/>
              </a:rPr>
              <a:t>https://www.linkedin.com/learning/psychology-fundamentals-for-marketing-and-sales-success/unlock-customer-minds?resume=false&amp;u=56744785</a:t>
            </a:r>
            <a:r>
              <a:rPr lang="en-GB" dirty="0"/>
              <a:t> [Accessed 20 December 2024].</a:t>
            </a:r>
          </a:p>
          <a:p>
            <a:r>
              <a:rPr lang="en-GB" dirty="0" err="1"/>
              <a:t>Mcleod</a:t>
            </a:r>
            <a:r>
              <a:rPr lang="en-GB" dirty="0"/>
              <a:t>, S. (2024) Maslow’s Hierarchy Of Needs. </a:t>
            </a:r>
            <a:r>
              <a:rPr lang="en-GB" i="1" dirty="0" err="1"/>
              <a:t>SimplyPsychology</a:t>
            </a:r>
            <a:r>
              <a:rPr lang="en-GB" i="1" dirty="0"/>
              <a:t> </a:t>
            </a:r>
            <a:r>
              <a:rPr lang="en-GB" dirty="0"/>
              <a:t>[blog]. 24 January. Available from: </a:t>
            </a:r>
            <a:r>
              <a:rPr lang="en-GB" dirty="0">
                <a:hlinkClick r:id="rId8"/>
              </a:rPr>
              <a:t>https://www.simplypsychology.org/maslow.html</a:t>
            </a:r>
            <a:r>
              <a:rPr lang="en-GB" dirty="0"/>
              <a:t> [Accessed 18 November 2024].</a:t>
            </a:r>
          </a:p>
          <a:p>
            <a:r>
              <a:rPr lang="en-GB" dirty="0"/>
              <a:t>Nguyen, S. (2024) Health and Wellness in the Home – UK – 2024, </a:t>
            </a:r>
            <a:r>
              <a:rPr lang="en-GB" i="1" dirty="0"/>
              <a:t>Mintel </a:t>
            </a:r>
            <a:r>
              <a:rPr lang="en-GB" dirty="0"/>
              <a:t>(2024 version) [online]. Available from: </a:t>
            </a:r>
            <a:r>
              <a:rPr lang="en-GB" dirty="0">
                <a:hlinkClick r:id="rId9"/>
              </a:rPr>
              <a:t>https://clients.mintel.com/content/report/health-and-wellness-in-the-home-uk-2024</a:t>
            </a:r>
            <a:r>
              <a:rPr lang="en-GB" dirty="0"/>
              <a:t> [Accessed 18 December 2024].</a:t>
            </a:r>
          </a:p>
          <a:p>
            <a:r>
              <a:rPr lang="en-GB" dirty="0"/>
              <a:t>Ofcom (2017). Adults’ Media Use and Attitudes report, </a:t>
            </a:r>
            <a:r>
              <a:rPr lang="en-GB" i="1" dirty="0"/>
              <a:t>Ofcom </a:t>
            </a:r>
            <a:r>
              <a:rPr lang="en-GB" dirty="0"/>
              <a:t>(2017 Version) [online]. Available from: </a:t>
            </a:r>
            <a:r>
              <a:rPr lang="en-GB" dirty="0">
                <a:hlinkClick r:id="rId10"/>
              </a:rPr>
              <a:t>https://www.ofcom.org.uk/siteassets/resources/documents/research-and-data/media-literacy-research/adults/adults-literacy-2017/section-9-newer-narrow-non-users-internet.pdf?v=322533</a:t>
            </a:r>
            <a:r>
              <a:rPr lang="en-GB" dirty="0"/>
              <a:t> [Accessed 12 December 2024].</a:t>
            </a:r>
          </a:p>
          <a:p>
            <a:r>
              <a:rPr lang="en-GB" dirty="0"/>
              <a:t>Ofcom (2022). Adults’ Media Use and Attitudes report, </a:t>
            </a:r>
            <a:r>
              <a:rPr lang="en-GB" i="1" dirty="0"/>
              <a:t>Ofcom </a:t>
            </a:r>
            <a:r>
              <a:rPr lang="en-GB" dirty="0"/>
              <a:t>(2022 Version) [online]. Available from: </a:t>
            </a:r>
            <a:r>
              <a:rPr lang="en-GB" dirty="0">
                <a:hlinkClick r:id="rId11"/>
              </a:rPr>
              <a:t>https://www.ofcom.org.uk/siteassets/resources/documents/research-and-data/media-literacy-research/adults/adults-media-use-and-attitudes-2022/adults-media-use-and-attitudes-report-2022.pdf?v=327649</a:t>
            </a:r>
            <a:r>
              <a:rPr lang="en-GB" dirty="0"/>
              <a:t> [Accessed 12 December 2024].</a:t>
            </a:r>
          </a:p>
          <a:p>
            <a:r>
              <a:rPr lang="en-GB" dirty="0"/>
              <a:t>Ofcom. (2024). Gen Z swerves traditional broadcast TV as less than half tune in weekly. </a:t>
            </a:r>
            <a:r>
              <a:rPr lang="en-GB" i="1" dirty="0"/>
              <a:t>Media use and attitudes </a:t>
            </a:r>
            <a:r>
              <a:rPr lang="en-GB" dirty="0"/>
              <a:t>[online]. [Accessed 12 December 2024].</a:t>
            </a:r>
          </a:p>
          <a:p>
            <a:r>
              <a:rPr lang="en-GB" dirty="0"/>
              <a:t>Sales Brain. (2021) </a:t>
            </a:r>
            <a:r>
              <a:rPr lang="en-GB" i="1" dirty="0"/>
              <a:t>The </a:t>
            </a:r>
            <a:r>
              <a:rPr lang="en-GB" i="1" dirty="0" err="1"/>
              <a:t>NeuroMap</a:t>
            </a:r>
            <a:r>
              <a:rPr lang="en-GB" i="1" dirty="0"/>
              <a:t> Overview</a:t>
            </a:r>
            <a:r>
              <a:rPr lang="en-GB" dirty="0"/>
              <a:t>. Available from: </a:t>
            </a:r>
            <a:r>
              <a:rPr lang="en-GB" dirty="0">
                <a:hlinkClick r:id="rId12"/>
              </a:rPr>
              <a:t>https://www.salesbrain.com/neuromap-overview/6-stimuli/</a:t>
            </a:r>
            <a:r>
              <a:rPr lang="en-GB" dirty="0"/>
              <a:t> [Accessed 19 December 2024].</a:t>
            </a:r>
          </a:p>
          <a:p>
            <a:r>
              <a:rPr lang="en-GB" dirty="0"/>
              <a:t>Smith, F. (2024) Attitudes towards Health Management – UK – 2024, </a:t>
            </a:r>
            <a:r>
              <a:rPr lang="en-GB" i="1" dirty="0"/>
              <a:t>Mintel </a:t>
            </a:r>
            <a:r>
              <a:rPr lang="en-GB" dirty="0"/>
              <a:t>(2024 version) [online]. Available from: </a:t>
            </a:r>
            <a:r>
              <a:rPr lang="en-GB" dirty="0">
                <a:hlinkClick r:id="rId13"/>
              </a:rPr>
              <a:t>https://clients.mintel.com/content/report/attitudes-towards-health-management-uk-2024</a:t>
            </a:r>
            <a:r>
              <a:rPr lang="en-GB" dirty="0"/>
              <a:t> [Accessed 18 December 2024].</a:t>
            </a:r>
          </a:p>
          <a:p>
            <a:pPr marL="0" indent="0">
              <a:buNone/>
            </a:pPr>
            <a:endParaRPr lang="en-GB" dirty="0"/>
          </a:p>
          <a:p>
            <a:pPr marL="0" indent="0">
              <a:buNone/>
            </a:pPr>
            <a:endParaRPr lang="en-GB" dirty="0"/>
          </a:p>
        </p:txBody>
      </p:sp>
    </p:spTree>
    <p:extLst>
      <p:ext uri="{BB962C8B-B14F-4D97-AF65-F5344CB8AC3E}">
        <p14:creationId xmlns:p14="http://schemas.microsoft.com/office/powerpoint/2010/main" val="1875773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B881FAD-DDDE-7FD4-D30E-EA4B2398A6DB}"/>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3149175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09F191-6895-5975-F070-4DBC0CF040C2}"/>
              </a:ext>
            </a:extLst>
          </p:cNvPr>
          <p:cNvSpPr>
            <a:spLocks noGrp="1"/>
          </p:cNvSpPr>
          <p:nvPr>
            <p:ph type="title"/>
          </p:nvPr>
        </p:nvSpPr>
        <p:spPr/>
        <p:txBody>
          <a:bodyPr/>
          <a:lstStyle/>
          <a:p>
            <a:r>
              <a:rPr lang="en-GB" dirty="0"/>
              <a:t>Segmentation: Geographical</a:t>
            </a:r>
          </a:p>
        </p:txBody>
      </p:sp>
      <p:sp>
        <p:nvSpPr>
          <p:cNvPr id="3" name="Content Placeholder 2">
            <a:extLst>
              <a:ext uri="{FF2B5EF4-FFF2-40B4-BE49-F238E27FC236}">
                <a16:creationId xmlns:a16="http://schemas.microsoft.com/office/drawing/2014/main" id="{BDA6AD95-24EF-0BA6-64C3-6EA9C1605E5F}"/>
              </a:ext>
            </a:extLst>
          </p:cNvPr>
          <p:cNvSpPr>
            <a:spLocks noGrp="1"/>
          </p:cNvSpPr>
          <p:nvPr>
            <p:ph idx="1"/>
          </p:nvPr>
        </p:nvSpPr>
        <p:spPr>
          <a:xfrm>
            <a:off x="838200" y="1825625"/>
            <a:ext cx="6061364" cy="4351338"/>
          </a:xfrm>
        </p:spPr>
        <p:txBody>
          <a:bodyPr/>
          <a:lstStyle/>
          <a:p>
            <a:r>
              <a:rPr lang="en-GB" dirty="0"/>
              <a:t>In the UK Cadbury remains as the biggest brand for chocolate</a:t>
            </a:r>
          </a:p>
        </p:txBody>
      </p:sp>
      <p:graphicFrame>
        <p:nvGraphicFramePr>
          <p:cNvPr id="5" name="ChartObject" descr="chart">
            <a:extLst>
              <a:ext uri="{FF2B5EF4-FFF2-40B4-BE49-F238E27FC236}">
                <a16:creationId xmlns:a16="http://schemas.microsoft.com/office/drawing/2014/main" id="{53ADC8FA-C463-E2B0-865F-2049392062A1}"/>
              </a:ext>
            </a:extLst>
          </p:cNvPr>
          <p:cNvGraphicFramePr/>
          <p:nvPr>
            <p:extLst>
              <p:ext uri="{D42A27DB-BD31-4B8C-83A1-F6EECF244321}">
                <p14:modId xmlns:p14="http://schemas.microsoft.com/office/powerpoint/2010/main" val="4022529259"/>
              </p:ext>
            </p:extLst>
          </p:nvPr>
        </p:nvGraphicFramePr>
        <p:xfrm>
          <a:off x="7150042" y="3258937"/>
          <a:ext cx="4203758" cy="2888931"/>
        </p:xfrm>
        <a:graphic>
          <a:graphicData uri="http://schemas.openxmlformats.org/drawingml/2006/chart">
            <c:chart xmlns:c="http://schemas.openxmlformats.org/drawingml/2006/chart" xmlns:r="http://schemas.openxmlformats.org/officeDocument/2006/relationships" r:id="rId2"/>
          </a:graphicData>
        </a:graphic>
      </p:graphicFrame>
      <p:grpSp>
        <p:nvGrpSpPr>
          <p:cNvPr id="9" name="Group 8">
            <a:extLst>
              <a:ext uri="{FF2B5EF4-FFF2-40B4-BE49-F238E27FC236}">
                <a16:creationId xmlns:a16="http://schemas.microsoft.com/office/drawing/2014/main" id="{4A79F6DF-DF2C-8958-A1F6-922FB421C6B7}"/>
              </a:ext>
            </a:extLst>
          </p:cNvPr>
          <p:cNvGrpSpPr/>
          <p:nvPr/>
        </p:nvGrpSpPr>
        <p:grpSpPr>
          <a:xfrm>
            <a:off x="8267670" y="1878880"/>
            <a:ext cx="2438400" cy="1185547"/>
            <a:chOff x="8052638" y="4849493"/>
            <a:chExt cx="2438400" cy="1185547"/>
          </a:xfrm>
        </p:grpSpPr>
        <p:sp>
          <p:nvSpPr>
            <p:cNvPr id="6" name="stat1" descr="stat1">
              <a:extLst>
                <a:ext uri="{FF2B5EF4-FFF2-40B4-BE49-F238E27FC236}">
                  <a16:creationId xmlns:a16="http://schemas.microsoft.com/office/drawing/2014/main" id="{25E57C68-E5E7-6E71-171C-9032A60B5F19}"/>
                </a:ext>
              </a:extLst>
            </p:cNvPr>
            <p:cNvSpPr txBox="1">
              <a:spLocks/>
            </p:cNvSpPr>
            <p:nvPr/>
          </p:nvSpPr>
          <p:spPr>
            <a:xfrm>
              <a:off x="8052638" y="4849493"/>
              <a:ext cx="2438400" cy="862013"/>
            </a:xfrm>
            <a:prstGeom prst="rect">
              <a:avLst/>
            </a:prstGeom>
          </p:spPr>
          <p:txBody>
            <a:bodyPr>
              <a:normAutofit/>
            </a:bodyPr>
            <a:lstStyle>
              <a:lvl1pPr marL="0" indent="0" algn="ctr" defTabSz="914400" rtl="0" eaLnBrk="1" latinLnBrk="0" hangingPunct="1">
                <a:lnSpc>
                  <a:spcPct val="90000"/>
                </a:lnSpc>
                <a:spcBef>
                  <a:spcPts val="1000"/>
                </a:spcBef>
                <a:buFont typeface="Arial" panose="020B0604020202020204" pitchFamily="34" charset="0"/>
                <a:buNone/>
                <a:defRPr sz="5000" b="1" kern="1200">
                  <a:solidFill>
                    <a:schemeClr val="tx1"/>
                  </a:solidFill>
                  <a:latin typeface="Trebuchet MS"/>
                  <a:ea typeface="+mn-ea"/>
                  <a:cs typeface="Trebuchet M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solidFill>
                    <a:srgbClr val="2B2B2B"/>
                  </a:solidFill>
                  <a:ea typeface="Trebuchet MS"/>
                </a:rPr>
                <a:t>95%</a:t>
              </a:r>
            </a:p>
          </p:txBody>
        </p:sp>
        <p:sp>
          <p:nvSpPr>
            <p:cNvPr id="7" name="stat_follow_on1" descr="stat_follow_on1">
              <a:extLst>
                <a:ext uri="{FF2B5EF4-FFF2-40B4-BE49-F238E27FC236}">
                  <a16:creationId xmlns:a16="http://schemas.microsoft.com/office/drawing/2014/main" id="{025D6405-D531-A120-5B88-BB298EA0F95F}"/>
                </a:ext>
              </a:extLst>
            </p:cNvPr>
            <p:cNvSpPr txBox="1">
              <a:spLocks/>
            </p:cNvSpPr>
            <p:nvPr/>
          </p:nvSpPr>
          <p:spPr>
            <a:xfrm>
              <a:off x="8052638" y="5698805"/>
              <a:ext cx="2438400" cy="336235"/>
            </a:xfrm>
            <a:prstGeom prst="rect">
              <a:avLst/>
            </a:prstGeom>
          </p:spPr>
          <p:txBody>
            <a:bodyPr>
              <a:normAutofit/>
            </a:bodyPr>
            <a:lstStyle>
              <a:lvl1pPr marL="0" indent="0" algn="ctr" defTabSz="914400" rtl="0" eaLnBrk="1" latinLnBrk="0" hangingPunct="1">
                <a:lnSpc>
                  <a:spcPct val="90000"/>
                </a:lnSpc>
                <a:spcBef>
                  <a:spcPts val="1000"/>
                </a:spcBef>
                <a:buFont typeface="Arial" panose="020B0604020202020204" pitchFamily="34" charset="0"/>
                <a:buNone/>
                <a:defRPr sz="1100" kern="1200" baseline="0">
                  <a:solidFill>
                    <a:srgbClr val="7F7F7F"/>
                  </a:solidFill>
                  <a:latin typeface="Trebuchet MS"/>
                  <a:ea typeface="+mn-ea"/>
                  <a:cs typeface="Trebuchet M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solidFill>
                    <a:srgbClr val="939393"/>
                  </a:solidFill>
                  <a:hlinkClick r:id="rId3"/>
                </a:rPr>
                <a:t>of UK adults</a:t>
              </a:r>
              <a:r>
                <a:rPr lang="en-GB" dirty="0">
                  <a:solidFill>
                    <a:srgbClr val="939393"/>
                  </a:solidFill>
                </a:rPr>
                <a:t> eat chocolate</a:t>
              </a:r>
            </a:p>
          </p:txBody>
        </p:sp>
      </p:grpSp>
    </p:spTree>
    <p:extLst>
      <p:ext uri="{BB962C8B-B14F-4D97-AF65-F5344CB8AC3E}">
        <p14:creationId xmlns:p14="http://schemas.microsoft.com/office/powerpoint/2010/main" val="21416727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6404F5-6C56-2DC1-22AE-08921C3570E2}"/>
              </a:ext>
            </a:extLst>
          </p:cNvPr>
          <p:cNvSpPr>
            <a:spLocks noGrp="1"/>
          </p:cNvSpPr>
          <p:nvPr>
            <p:ph type="title"/>
          </p:nvPr>
        </p:nvSpPr>
        <p:spPr/>
        <p:txBody>
          <a:bodyPr/>
          <a:lstStyle/>
          <a:p>
            <a:r>
              <a:rPr lang="en-GB" dirty="0"/>
              <a:t>Comment on Market</a:t>
            </a:r>
          </a:p>
        </p:txBody>
      </p:sp>
      <p:graphicFrame>
        <p:nvGraphicFramePr>
          <p:cNvPr id="5" name="table" descr="table">
            <a:extLst>
              <a:ext uri="{FF2B5EF4-FFF2-40B4-BE49-F238E27FC236}">
                <a16:creationId xmlns:a16="http://schemas.microsoft.com/office/drawing/2014/main" id="{E58B67A9-F58F-70D4-3AB4-D21BD66CC8B1}"/>
              </a:ext>
            </a:extLst>
          </p:cNvPr>
          <p:cNvGraphicFramePr>
            <a:graphicFrameLocks noGrp="1"/>
          </p:cNvGraphicFramePr>
          <p:nvPr>
            <p:ph idx="1"/>
            <p:extLst>
              <p:ext uri="{D42A27DB-BD31-4B8C-83A1-F6EECF244321}">
                <p14:modId xmlns:p14="http://schemas.microsoft.com/office/powerpoint/2010/main" val="2879211778"/>
              </p:ext>
            </p:extLst>
          </p:nvPr>
        </p:nvGraphicFramePr>
        <p:xfrm>
          <a:off x="838200" y="1825625"/>
          <a:ext cx="10515600" cy="4667251"/>
        </p:xfrm>
        <a:graphic>
          <a:graphicData uri="http://schemas.openxmlformats.org/drawingml/2006/table">
            <a:tbl>
              <a:tblPr firstRow="1" bandRow="1">
                <a:tableStyleId>{5C22544A-7EE6-4342-B048-85BDC9FD1C3A}</a:tableStyleId>
              </a:tblPr>
              <a:tblGrid>
                <a:gridCol w="1314450">
                  <a:extLst>
                    <a:ext uri="{9D8B030D-6E8A-4147-A177-3AD203B41FA5}">
                      <a16:colId xmlns:a16="http://schemas.microsoft.com/office/drawing/2014/main" val="20000"/>
                    </a:ext>
                  </a:extLst>
                </a:gridCol>
                <a:gridCol w="1314450">
                  <a:extLst>
                    <a:ext uri="{9D8B030D-6E8A-4147-A177-3AD203B41FA5}">
                      <a16:colId xmlns:a16="http://schemas.microsoft.com/office/drawing/2014/main" val="20001"/>
                    </a:ext>
                  </a:extLst>
                </a:gridCol>
                <a:gridCol w="1314450">
                  <a:extLst>
                    <a:ext uri="{9D8B030D-6E8A-4147-A177-3AD203B41FA5}">
                      <a16:colId xmlns:a16="http://schemas.microsoft.com/office/drawing/2014/main" val="20002"/>
                    </a:ext>
                  </a:extLst>
                </a:gridCol>
                <a:gridCol w="1314450">
                  <a:extLst>
                    <a:ext uri="{9D8B030D-6E8A-4147-A177-3AD203B41FA5}">
                      <a16:colId xmlns:a16="http://schemas.microsoft.com/office/drawing/2014/main" val="20003"/>
                    </a:ext>
                  </a:extLst>
                </a:gridCol>
                <a:gridCol w="1314450">
                  <a:extLst>
                    <a:ext uri="{9D8B030D-6E8A-4147-A177-3AD203B41FA5}">
                      <a16:colId xmlns:a16="http://schemas.microsoft.com/office/drawing/2014/main" val="20004"/>
                    </a:ext>
                  </a:extLst>
                </a:gridCol>
                <a:gridCol w="1314450">
                  <a:extLst>
                    <a:ext uri="{9D8B030D-6E8A-4147-A177-3AD203B41FA5}">
                      <a16:colId xmlns:a16="http://schemas.microsoft.com/office/drawing/2014/main" val="20005"/>
                    </a:ext>
                  </a:extLst>
                </a:gridCol>
                <a:gridCol w="1314450">
                  <a:extLst>
                    <a:ext uri="{9D8B030D-6E8A-4147-A177-3AD203B41FA5}">
                      <a16:colId xmlns:a16="http://schemas.microsoft.com/office/drawing/2014/main" val="20006"/>
                    </a:ext>
                  </a:extLst>
                </a:gridCol>
                <a:gridCol w="1314450">
                  <a:extLst>
                    <a:ext uri="{9D8B030D-6E8A-4147-A177-3AD203B41FA5}">
                      <a16:colId xmlns:a16="http://schemas.microsoft.com/office/drawing/2014/main" val="20007"/>
                    </a:ext>
                  </a:extLst>
                </a:gridCol>
              </a:tblGrid>
              <a:tr h="359020">
                <a:tc>
                  <a:txBody>
                    <a:bodyPr/>
                    <a:lstStyle/>
                    <a:p>
                      <a:pPr lvl="0" algn="l"/>
                      <a:endParaRPr lang="en-US" sz="800" b="1" i="0">
                        <a:solidFill>
                          <a:schemeClr val="tx1"/>
                        </a:solidFill>
                        <a:latin typeface="Trebuchet MS"/>
                        <a:ea typeface="Trebuchet MS"/>
                        <a:cs typeface="Trebuchet MS"/>
                      </a:endParaRPr>
                    </a:p>
                  </a:txBody>
                  <a:tcPr marL="91443" marR="91443" marT="45721" marB="45721" anchor="ctr">
                    <a:solidFill>
                      <a:schemeClr val="bg1"/>
                    </a:solidFill>
                  </a:tcPr>
                </a:tc>
                <a:tc>
                  <a:txBody>
                    <a:bodyPr/>
                    <a:lstStyle/>
                    <a:p>
                      <a:pPr lvl="0" algn="l"/>
                      <a:r>
                        <a:rPr lang="en-US" sz="800" b="1" i="0">
                          <a:solidFill>
                            <a:schemeClr val="tx1"/>
                          </a:solidFill>
                          <a:latin typeface="Trebuchet MS"/>
                          <a:ea typeface="Trebuchet MS"/>
                          <a:cs typeface="Trebuchet MS"/>
                        </a:rPr>
                        <a:t>2021/22*</a:t>
                      </a:r>
                    </a:p>
                  </a:txBody>
                  <a:tcPr marL="91443" marR="91443" marT="45721" marB="45721" anchor="ctr">
                    <a:solidFill>
                      <a:schemeClr val="bg1"/>
                    </a:solidFill>
                  </a:tcPr>
                </a:tc>
                <a:tc>
                  <a:txBody>
                    <a:bodyPr/>
                    <a:lstStyle/>
                    <a:p>
                      <a:pPr lvl="0" algn="l"/>
                      <a:r>
                        <a:rPr lang="en-US" sz="800" b="1" i="0">
                          <a:solidFill>
                            <a:schemeClr val="tx1"/>
                          </a:solidFill>
                          <a:latin typeface="Trebuchet MS"/>
                          <a:ea typeface="Trebuchet MS"/>
                          <a:cs typeface="Trebuchet MS"/>
                        </a:rPr>
                        <a:t>Share</a:t>
                      </a:r>
                    </a:p>
                  </a:txBody>
                  <a:tcPr marL="91443" marR="91443" marT="45721" marB="45721" anchor="ctr">
                    <a:solidFill>
                      <a:schemeClr val="bg1"/>
                    </a:solidFill>
                  </a:tcPr>
                </a:tc>
                <a:tc>
                  <a:txBody>
                    <a:bodyPr/>
                    <a:lstStyle/>
                    <a:p>
                      <a:pPr lvl="0" algn="l"/>
                      <a:r>
                        <a:rPr lang="en-US" sz="800" b="1" i="0">
                          <a:solidFill>
                            <a:schemeClr val="tx1"/>
                          </a:solidFill>
                          <a:latin typeface="Trebuchet MS"/>
                          <a:ea typeface="Trebuchet MS"/>
                          <a:cs typeface="Trebuchet MS"/>
                        </a:rPr>
                        <a:t>2022/23**</a:t>
                      </a:r>
                    </a:p>
                  </a:txBody>
                  <a:tcPr marL="91443" marR="91443" marT="45721" marB="45721" anchor="ctr">
                    <a:solidFill>
                      <a:schemeClr val="bg1"/>
                    </a:solidFill>
                  </a:tcPr>
                </a:tc>
                <a:tc>
                  <a:txBody>
                    <a:bodyPr/>
                    <a:lstStyle/>
                    <a:p>
                      <a:pPr lvl="0" algn="l"/>
                      <a:r>
                        <a:rPr lang="en-US" sz="800" b="1" i="0">
                          <a:solidFill>
                            <a:schemeClr val="tx1"/>
                          </a:solidFill>
                          <a:latin typeface="Trebuchet MS"/>
                          <a:ea typeface="Trebuchet MS"/>
                          <a:cs typeface="Trebuchet MS"/>
                        </a:rPr>
                        <a:t>Share</a:t>
                      </a:r>
                    </a:p>
                  </a:txBody>
                  <a:tcPr marL="91443" marR="91443" marT="45721" marB="45721" anchor="ctr">
                    <a:solidFill>
                      <a:schemeClr val="bg1"/>
                    </a:solidFill>
                  </a:tcPr>
                </a:tc>
                <a:tc>
                  <a:txBody>
                    <a:bodyPr/>
                    <a:lstStyle/>
                    <a:p>
                      <a:pPr lvl="0" algn="l"/>
                      <a:r>
                        <a:rPr lang="en-US" sz="800" b="1" i="0">
                          <a:solidFill>
                            <a:schemeClr val="tx1"/>
                          </a:solidFill>
                          <a:latin typeface="Trebuchet MS"/>
                          <a:ea typeface="Trebuchet MS"/>
                          <a:cs typeface="Trebuchet MS"/>
                        </a:rPr>
                        <a:t>2023/24***</a:t>
                      </a:r>
                    </a:p>
                  </a:txBody>
                  <a:tcPr marL="91443" marR="91443" marT="45721" marB="45721" anchor="ctr">
                    <a:solidFill>
                      <a:schemeClr val="bg1"/>
                    </a:solidFill>
                  </a:tcPr>
                </a:tc>
                <a:tc>
                  <a:txBody>
                    <a:bodyPr/>
                    <a:lstStyle/>
                    <a:p>
                      <a:pPr lvl="0" algn="l"/>
                      <a:r>
                        <a:rPr lang="en-US" sz="800" b="1" i="0">
                          <a:solidFill>
                            <a:schemeClr val="tx1"/>
                          </a:solidFill>
                          <a:latin typeface="Trebuchet MS"/>
                          <a:ea typeface="Trebuchet MS"/>
                          <a:cs typeface="Trebuchet MS"/>
                        </a:rPr>
                        <a:t>Share</a:t>
                      </a:r>
                    </a:p>
                  </a:txBody>
                  <a:tcPr marL="91443" marR="91443" marT="45721" marB="45721" anchor="ctr">
                    <a:solidFill>
                      <a:schemeClr val="bg1"/>
                    </a:solidFill>
                  </a:tcPr>
                </a:tc>
                <a:tc>
                  <a:txBody>
                    <a:bodyPr/>
                    <a:lstStyle/>
                    <a:p>
                      <a:pPr lvl="0" algn="l"/>
                      <a:r>
                        <a:rPr lang="en-US" sz="800" b="1" i="0">
                          <a:solidFill>
                            <a:schemeClr val="tx1"/>
                          </a:solidFill>
                          <a:latin typeface="Trebuchet MS"/>
                          <a:ea typeface="Trebuchet MS"/>
                          <a:cs typeface="Trebuchet MS"/>
                        </a:rPr>
                        <a:t>% change</a:t>
                      </a:r>
                    </a:p>
                  </a:txBody>
                  <a:tcPr marL="91443" marR="91443" marT="45721" marB="45721" anchor="ctr">
                    <a:solidFill>
                      <a:schemeClr val="bg1"/>
                    </a:solidFill>
                  </a:tcPr>
                </a:tc>
                <a:extLst>
                  <a:ext uri="{0D108BD9-81ED-4DB2-BD59-A6C34878D82A}">
                    <a16:rowId xmlns:a16="http://schemas.microsoft.com/office/drawing/2014/main" val="10000"/>
                  </a:ext>
                </a:extLst>
              </a:tr>
              <a:tr h="359020">
                <a:tc>
                  <a:txBody>
                    <a:bodyPr/>
                    <a:lstStyle/>
                    <a:p>
                      <a:pPr lvl="0" algn="l"/>
                      <a:endParaRPr lang="en-US" sz="800" b="0" i="0">
                        <a:solidFill>
                          <a:schemeClr val="bg1">
                            <a:lumMod val="50000"/>
                          </a:schemeClr>
                        </a:solidFill>
                        <a:latin typeface="Trebuchet MS"/>
                        <a:ea typeface="Trebuchet MS"/>
                        <a:cs typeface="Trebuchet MS"/>
                      </a:endParaRPr>
                    </a:p>
                  </a:txBody>
                  <a:tcPr marL="91443" marR="91443" marT="45721" marB="45721" anchor="ctr">
                    <a:solidFill>
                      <a:schemeClr val="bg1">
                        <a:lumMod val="95000"/>
                      </a:schemeClr>
                    </a:solidFill>
                  </a:tcPr>
                </a:tc>
                <a:tc>
                  <a:txBody>
                    <a:bodyPr/>
                    <a:lstStyle/>
                    <a:p>
                      <a:pPr lvl="0" algn="l"/>
                      <a:r>
                        <a:rPr lang="en-US" sz="800" b="0" i="0">
                          <a:solidFill>
                            <a:schemeClr val="bg1">
                              <a:lumMod val="50000"/>
                            </a:schemeClr>
                          </a:solidFill>
                          <a:latin typeface="Trebuchet MS"/>
                          <a:ea typeface="Trebuchet MS"/>
                          <a:cs typeface="Trebuchet MS"/>
                        </a:rPr>
                        <a:t>£m</a:t>
                      </a:r>
                    </a:p>
                  </a:txBody>
                  <a:tcPr marL="91443" marR="91443" marT="45721" marB="45721" anchor="ctr">
                    <a:solidFill>
                      <a:schemeClr val="bg1">
                        <a:lumMod val="95000"/>
                      </a:schemeClr>
                    </a:solidFill>
                  </a:tcPr>
                </a:tc>
                <a:tc>
                  <a:txBody>
                    <a:bodyPr/>
                    <a:lstStyle/>
                    <a:p>
                      <a:pPr marL="0" marR="0" lvl="0" indent="0" algn="l" defTabSz="457200" rtl="0" eaLnBrk="1" fontAlgn="auto" latinLnBrk="0" hangingPunct="1">
                        <a:lnSpc>
                          <a:spcPct val="100000"/>
                        </a:lnSpc>
                        <a:spcBef>
                          <a:spcPct val="0"/>
                        </a:spcBef>
                        <a:spcAft>
                          <a:spcPct val="0"/>
                        </a:spcAft>
                        <a:buClrTx/>
                        <a:buSzTx/>
                        <a:buFontTx/>
                        <a:buNone/>
                        <a:defRPr/>
                      </a:pPr>
                      <a:r>
                        <a:rPr lang="en-US" sz="800" b="0" i="0">
                          <a:solidFill>
                            <a:schemeClr val="bg1">
                              <a:lumMod val="50000"/>
                            </a:schemeClr>
                          </a:solidFill>
                          <a:latin typeface="Trebuchet MS"/>
                          <a:ea typeface="Trebuchet MS"/>
                          <a:cs typeface="Trebuchet MS"/>
                        </a:rPr>
                        <a:t>%</a:t>
                      </a:r>
                    </a:p>
                  </a:txBody>
                  <a:tcPr marL="91443" marR="91443" marT="45721" marB="45721" anchor="ctr">
                    <a:solidFill>
                      <a:schemeClr val="bg1">
                        <a:lumMod val="95000"/>
                      </a:schemeClr>
                    </a:solidFill>
                  </a:tcPr>
                </a:tc>
                <a:tc>
                  <a:txBody>
                    <a:bodyPr/>
                    <a:lstStyle/>
                    <a:p>
                      <a:pPr lvl="0" algn="l"/>
                      <a:r>
                        <a:rPr lang="en-US" sz="800" b="0" i="0">
                          <a:solidFill>
                            <a:schemeClr val="bg1">
                              <a:lumMod val="50000"/>
                            </a:schemeClr>
                          </a:solidFill>
                          <a:latin typeface="Trebuchet MS"/>
                          <a:ea typeface="Trebuchet MS"/>
                          <a:cs typeface="Trebuchet MS"/>
                        </a:rPr>
                        <a:t>£m</a:t>
                      </a:r>
                    </a:p>
                  </a:txBody>
                  <a:tcPr marL="91443" marR="91443" marT="45721" marB="45721" anchor="ctr">
                    <a:solidFill>
                      <a:schemeClr val="bg1">
                        <a:lumMod val="95000"/>
                      </a:schemeClr>
                    </a:solidFill>
                  </a:tcPr>
                </a:tc>
                <a:tc>
                  <a:txBody>
                    <a:bodyPr/>
                    <a:lstStyle/>
                    <a:p>
                      <a:pPr lvl="0" algn="l"/>
                      <a:r>
                        <a:rPr lang="en-US" sz="800" b="0" i="0">
                          <a:solidFill>
                            <a:schemeClr val="bg1">
                              <a:lumMod val="50000"/>
                            </a:schemeClr>
                          </a:solidFill>
                          <a:latin typeface="Trebuchet MS"/>
                          <a:ea typeface="Trebuchet MS"/>
                          <a:cs typeface="Trebuchet MS"/>
                        </a:rPr>
                        <a:t>%</a:t>
                      </a:r>
                    </a:p>
                  </a:txBody>
                  <a:tcPr marL="91443" marR="91443" marT="45721" marB="45721" anchor="ctr">
                    <a:solidFill>
                      <a:schemeClr val="bg1">
                        <a:lumMod val="95000"/>
                      </a:schemeClr>
                    </a:solidFill>
                  </a:tcPr>
                </a:tc>
                <a:tc>
                  <a:txBody>
                    <a:bodyPr/>
                    <a:lstStyle/>
                    <a:p>
                      <a:pPr lvl="0" algn="l"/>
                      <a:r>
                        <a:rPr lang="en-US" sz="800" b="0" i="0">
                          <a:solidFill>
                            <a:schemeClr val="bg1">
                              <a:lumMod val="50000"/>
                            </a:schemeClr>
                          </a:solidFill>
                          <a:latin typeface="Trebuchet MS"/>
                          <a:ea typeface="Trebuchet MS"/>
                          <a:cs typeface="Trebuchet MS"/>
                        </a:rPr>
                        <a:t>£m</a:t>
                      </a:r>
                    </a:p>
                  </a:txBody>
                  <a:tcPr marL="91443" marR="91443" marT="45721" marB="45721" anchor="ctr">
                    <a:solidFill>
                      <a:schemeClr val="bg1">
                        <a:lumMod val="95000"/>
                      </a:schemeClr>
                    </a:solidFill>
                  </a:tcPr>
                </a:tc>
                <a:tc>
                  <a:txBody>
                    <a:bodyPr/>
                    <a:lstStyle/>
                    <a:p>
                      <a:pPr marL="0" marR="0" lvl="0" indent="0" algn="l" defTabSz="457200" rtl="0" eaLnBrk="1" fontAlgn="auto" latinLnBrk="0" hangingPunct="1">
                        <a:lnSpc>
                          <a:spcPct val="100000"/>
                        </a:lnSpc>
                        <a:spcBef>
                          <a:spcPct val="0"/>
                        </a:spcBef>
                        <a:spcAft>
                          <a:spcPct val="0"/>
                        </a:spcAft>
                        <a:buClrTx/>
                        <a:buSzTx/>
                        <a:buFontTx/>
                        <a:buNone/>
                        <a:defRPr/>
                      </a:pPr>
                      <a:r>
                        <a:rPr lang="en-US" sz="800" b="0" i="0">
                          <a:solidFill>
                            <a:schemeClr val="bg1">
                              <a:lumMod val="50000"/>
                            </a:schemeClr>
                          </a:solidFill>
                          <a:latin typeface="Trebuchet MS"/>
                          <a:ea typeface="Trebuchet MS"/>
                          <a:cs typeface="Trebuchet MS"/>
                        </a:rPr>
                        <a:t>%</a:t>
                      </a:r>
                    </a:p>
                  </a:txBody>
                  <a:tcPr marL="91443" marR="91443" marT="45721" marB="45721" anchor="ctr">
                    <a:solidFill>
                      <a:schemeClr val="bg1">
                        <a:lumMod val="95000"/>
                      </a:schemeClr>
                    </a:solidFill>
                  </a:tcPr>
                </a:tc>
                <a:tc>
                  <a:txBody>
                    <a:bodyPr/>
                    <a:lstStyle/>
                    <a:p>
                      <a:pPr lvl="0" algn="l"/>
                      <a:r>
                        <a:rPr lang="en-US" sz="800" b="0" i="0">
                          <a:solidFill>
                            <a:schemeClr val="bg1">
                              <a:lumMod val="50000"/>
                            </a:schemeClr>
                          </a:solidFill>
                          <a:latin typeface="Trebuchet MS"/>
                          <a:ea typeface="Trebuchet MS"/>
                          <a:cs typeface="Trebuchet MS"/>
                        </a:rPr>
                        <a:t>2023-24</a:t>
                      </a:r>
                    </a:p>
                  </a:txBody>
                  <a:tcPr marL="91443" marR="91443" marT="45721" marB="45721" anchor="ctr">
                    <a:solidFill>
                      <a:schemeClr val="bg1">
                        <a:lumMod val="95000"/>
                      </a:schemeClr>
                    </a:solidFill>
                  </a:tcPr>
                </a:tc>
                <a:extLst>
                  <a:ext uri="{0D108BD9-81ED-4DB2-BD59-A6C34878D82A}">
                    <a16:rowId xmlns:a16="http://schemas.microsoft.com/office/drawing/2014/main" val="10001"/>
                  </a:ext>
                </a:extLst>
              </a:tr>
              <a:tr h="564173">
                <a:tc>
                  <a:txBody>
                    <a:bodyPr/>
                    <a:lstStyle/>
                    <a:p>
                      <a:pPr lvl="0" algn="l"/>
                      <a:r>
                        <a:rPr lang="en-US" sz="800" b="0" i="0">
                          <a:solidFill>
                            <a:schemeClr val="bg1">
                              <a:lumMod val="50000"/>
                            </a:schemeClr>
                          </a:solidFill>
                          <a:latin typeface="Trebuchet MS"/>
                          <a:ea typeface="Trebuchet MS"/>
                          <a:cs typeface="Trebuchet MS"/>
                        </a:rPr>
                        <a:t>Lindt Lindor (Lindt &amp; Sprüngli)</a:t>
                      </a:r>
                    </a:p>
                  </a:txBody>
                  <a:tcPr marL="91443" marR="91443" marT="45721" marB="45721" anchor="ctr">
                    <a:solidFill>
                      <a:schemeClr val="bg1"/>
                    </a:solidFill>
                  </a:tcPr>
                </a:tc>
                <a:tc>
                  <a:txBody>
                    <a:bodyPr/>
                    <a:lstStyle/>
                    <a:p>
                      <a:pPr lvl="0" algn="ctr"/>
                      <a:r>
                        <a:rPr lang="en-US" sz="800" b="0" i="0">
                          <a:solidFill>
                            <a:schemeClr val="bg1">
                              <a:lumMod val="50000"/>
                            </a:schemeClr>
                          </a:solidFill>
                          <a:latin typeface="Trebuchet MS"/>
                          <a:ea typeface="Trebuchet MS"/>
                          <a:cs typeface="Trebuchet MS"/>
                        </a:rPr>
                        <a:t>142</a:t>
                      </a:r>
                    </a:p>
                  </a:txBody>
                  <a:tcPr marL="91443" marR="91443" marT="45721" marB="45721" anchor="ctr">
                    <a:solidFill>
                      <a:schemeClr val="bg1"/>
                    </a:solidFill>
                  </a:tcPr>
                </a:tc>
                <a:tc>
                  <a:txBody>
                    <a:bodyPr/>
                    <a:lstStyle/>
                    <a:p>
                      <a:pPr marL="0" marR="0" lvl="0" indent="0" algn="ctr" defTabSz="457200" rtl="0" eaLnBrk="1" fontAlgn="auto" latinLnBrk="0" hangingPunct="1">
                        <a:lnSpc>
                          <a:spcPct val="100000"/>
                        </a:lnSpc>
                        <a:spcBef>
                          <a:spcPct val="0"/>
                        </a:spcBef>
                        <a:spcAft>
                          <a:spcPct val="0"/>
                        </a:spcAft>
                        <a:buClrTx/>
                        <a:buSzTx/>
                        <a:buFontTx/>
                        <a:buNone/>
                        <a:defRPr/>
                      </a:pPr>
                      <a:r>
                        <a:rPr lang="en-US" sz="800" b="0" i="0">
                          <a:solidFill>
                            <a:schemeClr val="bg1">
                              <a:lumMod val="50000"/>
                            </a:schemeClr>
                          </a:solidFill>
                          <a:latin typeface="Trebuchet MS"/>
                          <a:ea typeface="Trebuchet MS"/>
                          <a:cs typeface="Trebuchet MS"/>
                        </a:rPr>
                        <a:t>10</a:t>
                      </a:r>
                    </a:p>
                  </a:txBody>
                  <a:tcPr marL="91443" marR="91443" marT="45721" marB="45721" anchor="ctr">
                    <a:solidFill>
                      <a:schemeClr val="bg1"/>
                    </a:solidFill>
                  </a:tcPr>
                </a:tc>
                <a:tc>
                  <a:txBody>
                    <a:bodyPr/>
                    <a:lstStyle/>
                    <a:p>
                      <a:pPr lvl="0" algn="ctr"/>
                      <a:r>
                        <a:rPr lang="en-US" sz="800" b="0" i="0">
                          <a:solidFill>
                            <a:schemeClr val="bg1">
                              <a:lumMod val="50000"/>
                            </a:schemeClr>
                          </a:solidFill>
                          <a:latin typeface="Trebuchet MS"/>
                          <a:ea typeface="Trebuchet MS"/>
                          <a:cs typeface="Trebuchet MS"/>
                        </a:rPr>
                        <a:t>141</a:t>
                      </a:r>
                    </a:p>
                  </a:txBody>
                  <a:tcPr marL="91443" marR="91443" marT="45721" marB="45721" anchor="ctr">
                    <a:solidFill>
                      <a:schemeClr val="bg1"/>
                    </a:solidFill>
                  </a:tcPr>
                </a:tc>
                <a:tc>
                  <a:txBody>
                    <a:bodyPr/>
                    <a:lstStyle/>
                    <a:p>
                      <a:pPr lvl="0" algn="ctr"/>
                      <a:r>
                        <a:rPr lang="en-US" sz="800" b="0" i="0">
                          <a:solidFill>
                            <a:schemeClr val="bg1">
                              <a:lumMod val="50000"/>
                            </a:schemeClr>
                          </a:solidFill>
                          <a:latin typeface="Trebuchet MS"/>
                          <a:ea typeface="Trebuchet MS"/>
                          <a:cs typeface="Trebuchet MS"/>
                        </a:rPr>
                        <a:t>10</a:t>
                      </a:r>
                    </a:p>
                  </a:txBody>
                  <a:tcPr marL="91443" marR="91443" marT="45721" marB="45721" anchor="ctr">
                    <a:solidFill>
                      <a:schemeClr val="bg1"/>
                    </a:solidFill>
                  </a:tcPr>
                </a:tc>
                <a:tc>
                  <a:txBody>
                    <a:bodyPr/>
                    <a:lstStyle/>
                    <a:p>
                      <a:pPr lvl="0" algn="ctr"/>
                      <a:r>
                        <a:rPr lang="en-US" sz="800" b="0" i="0">
                          <a:solidFill>
                            <a:schemeClr val="bg1">
                              <a:lumMod val="50000"/>
                            </a:schemeClr>
                          </a:solidFill>
                          <a:latin typeface="Trebuchet MS"/>
                          <a:ea typeface="Trebuchet MS"/>
                          <a:cs typeface="Trebuchet MS"/>
                        </a:rPr>
                        <a:t>150</a:t>
                      </a:r>
                    </a:p>
                  </a:txBody>
                  <a:tcPr marL="91443" marR="91443" marT="45721" marB="45721" anchor="ctr">
                    <a:solidFill>
                      <a:schemeClr val="bg1"/>
                    </a:solidFill>
                  </a:tcPr>
                </a:tc>
                <a:tc>
                  <a:txBody>
                    <a:bodyPr/>
                    <a:lstStyle/>
                    <a:p>
                      <a:pPr marL="0" marR="0" lvl="0" indent="0" algn="ctr" defTabSz="457200" rtl="0" eaLnBrk="1" fontAlgn="auto" latinLnBrk="0" hangingPunct="1">
                        <a:lnSpc>
                          <a:spcPct val="100000"/>
                        </a:lnSpc>
                        <a:spcBef>
                          <a:spcPct val="0"/>
                        </a:spcBef>
                        <a:spcAft>
                          <a:spcPct val="0"/>
                        </a:spcAft>
                        <a:buClrTx/>
                        <a:buSzTx/>
                        <a:buFontTx/>
                        <a:buNone/>
                        <a:defRPr/>
                      </a:pPr>
                      <a:r>
                        <a:rPr lang="en-US" sz="800" b="0" i="0">
                          <a:solidFill>
                            <a:schemeClr val="bg1">
                              <a:lumMod val="50000"/>
                            </a:schemeClr>
                          </a:solidFill>
                          <a:latin typeface="Trebuchet MS"/>
                          <a:ea typeface="Trebuchet MS"/>
                          <a:cs typeface="Trebuchet MS"/>
                        </a:rPr>
                        <a:t>9</a:t>
                      </a:r>
                    </a:p>
                  </a:txBody>
                  <a:tcPr marL="91443" marR="91443" marT="45721" marB="45721" anchor="ctr">
                    <a:solidFill>
                      <a:schemeClr val="bg1"/>
                    </a:solidFill>
                  </a:tcPr>
                </a:tc>
                <a:tc>
                  <a:txBody>
                    <a:bodyPr/>
                    <a:lstStyle/>
                    <a:p>
                      <a:pPr lvl="0" algn="ctr"/>
                      <a:r>
                        <a:rPr lang="en-US" sz="800" b="0" i="0">
                          <a:solidFill>
                            <a:schemeClr val="bg1">
                              <a:lumMod val="50000"/>
                            </a:schemeClr>
                          </a:solidFill>
                          <a:latin typeface="Trebuchet MS"/>
                          <a:ea typeface="Trebuchet MS"/>
                          <a:cs typeface="Trebuchet MS"/>
                        </a:rPr>
                        <a:t>+6.4</a:t>
                      </a:r>
                    </a:p>
                  </a:txBody>
                  <a:tcPr marL="91443" marR="91443" marT="45721" marB="45721" anchor="ctr">
                    <a:solidFill>
                      <a:schemeClr val="bg1"/>
                    </a:solidFill>
                  </a:tcPr>
                </a:tc>
                <a:extLst>
                  <a:ext uri="{0D108BD9-81ED-4DB2-BD59-A6C34878D82A}">
                    <a16:rowId xmlns:a16="http://schemas.microsoft.com/office/drawing/2014/main" val="10002"/>
                  </a:ext>
                </a:extLst>
              </a:tr>
              <a:tr h="564173">
                <a:tc>
                  <a:txBody>
                    <a:bodyPr/>
                    <a:lstStyle/>
                    <a:p>
                      <a:pPr lvl="0" algn="l"/>
                      <a:r>
                        <a:rPr lang="en-US" sz="800" b="0" i="0">
                          <a:solidFill>
                            <a:schemeClr val="bg1">
                              <a:lumMod val="50000"/>
                            </a:schemeClr>
                          </a:solidFill>
                          <a:latin typeface="Trebuchet MS"/>
                          <a:ea typeface="Trebuchet MS"/>
                          <a:cs typeface="Trebuchet MS"/>
                        </a:rPr>
                        <a:t>Celebrations (Mars Wrigley)</a:t>
                      </a:r>
                    </a:p>
                  </a:txBody>
                  <a:tcPr marL="91443" marR="91443" marT="45721" marB="45721" anchor="ctr">
                    <a:solidFill>
                      <a:schemeClr val="bg1">
                        <a:lumMod val="95000"/>
                      </a:schemeClr>
                    </a:solidFill>
                  </a:tcPr>
                </a:tc>
                <a:tc>
                  <a:txBody>
                    <a:bodyPr/>
                    <a:lstStyle/>
                    <a:p>
                      <a:pPr lvl="0" algn="ctr"/>
                      <a:r>
                        <a:rPr lang="en-US" sz="800" b="0" i="0">
                          <a:solidFill>
                            <a:schemeClr val="bg1">
                              <a:lumMod val="50000"/>
                            </a:schemeClr>
                          </a:solidFill>
                          <a:latin typeface="Trebuchet MS"/>
                          <a:ea typeface="Trebuchet MS"/>
                          <a:cs typeface="Trebuchet MS"/>
                        </a:rPr>
                        <a:t>81</a:t>
                      </a:r>
                    </a:p>
                  </a:txBody>
                  <a:tcPr marL="91443" marR="91443" marT="45721" marB="45721" anchor="ctr">
                    <a:solidFill>
                      <a:schemeClr val="bg1">
                        <a:lumMod val="95000"/>
                      </a:schemeClr>
                    </a:solidFill>
                  </a:tcPr>
                </a:tc>
                <a:tc>
                  <a:txBody>
                    <a:bodyPr/>
                    <a:lstStyle/>
                    <a:p>
                      <a:pPr marL="0" marR="0" lvl="0" indent="0" algn="ctr" defTabSz="457200" rtl="0" eaLnBrk="1" fontAlgn="auto" latinLnBrk="0" hangingPunct="1">
                        <a:lnSpc>
                          <a:spcPct val="100000"/>
                        </a:lnSpc>
                        <a:spcBef>
                          <a:spcPct val="0"/>
                        </a:spcBef>
                        <a:spcAft>
                          <a:spcPct val="0"/>
                        </a:spcAft>
                        <a:buClrTx/>
                        <a:buSzTx/>
                        <a:buFontTx/>
                        <a:buNone/>
                        <a:defRPr/>
                      </a:pPr>
                      <a:r>
                        <a:rPr lang="en-US" sz="800" b="0" i="0">
                          <a:solidFill>
                            <a:schemeClr val="bg1">
                              <a:lumMod val="50000"/>
                            </a:schemeClr>
                          </a:solidFill>
                          <a:latin typeface="Trebuchet MS"/>
                          <a:ea typeface="Trebuchet MS"/>
                          <a:cs typeface="Trebuchet MS"/>
                        </a:rPr>
                        <a:t>6</a:t>
                      </a:r>
                    </a:p>
                  </a:txBody>
                  <a:tcPr marL="91443" marR="91443" marT="45721" marB="45721" anchor="ctr">
                    <a:solidFill>
                      <a:schemeClr val="bg1">
                        <a:lumMod val="95000"/>
                      </a:schemeClr>
                    </a:solidFill>
                  </a:tcPr>
                </a:tc>
                <a:tc>
                  <a:txBody>
                    <a:bodyPr/>
                    <a:lstStyle/>
                    <a:p>
                      <a:pPr lvl="0" algn="ctr"/>
                      <a:r>
                        <a:rPr lang="en-US" sz="800" b="0" i="0">
                          <a:solidFill>
                            <a:schemeClr val="bg1">
                              <a:lumMod val="50000"/>
                            </a:schemeClr>
                          </a:solidFill>
                          <a:latin typeface="Trebuchet MS"/>
                          <a:ea typeface="Trebuchet MS"/>
                          <a:cs typeface="Trebuchet MS"/>
                        </a:rPr>
                        <a:t>85</a:t>
                      </a:r>
                    </a:p>
                  </a:txBody>
                  <a:tcPr marL="91443" marR="91443" marT="45721" marB="45721" anchor="ctr">
                    <a:solidFill>
                      <a:schemeClr val="bg1">
                        <a:lumMod val="95000"/>
                      </a:schemeClr>
                    </a:solidFill>
                  </a:tcPr>
                </a:tc>
                <a:tc>
                  <a:txBody>
                    <a:bodyPr/>
                    <a:lstStyle/>
                    <a:p>
                      <a:pPr lvl="0" algn="ctr"/>
                      <a:r>
                        <a:rPr lang="en-US" sz="800" b="0" i="0">
                          <a:solidFill>
                            <a:schemeClr val="bg1">
                              <a:lumMod val="50000"/>
                            </a:schemeClr>
                          </a:solidFill>
                          <a:latin typeface="Trebuchet MS"/>
                          <a:ea typeface="Trebuchet MS"/>
                          <a:cs typeface="Trebuchet MS"/>
                        </a:rPr>
                        <a:t>6</a:t>
                      </a:r>
                    </a:p>
                  </a:txBody>
                  <a:tcPr marL="91443" marR="91443" marT="45721" marB="45721" anchor="ctr">
                    <a:solidFill>
                      <a:schemeClr val="bg1">
                        <a:lumMod val="95000"/>
                      </a:schemeClr>
                    </a:solidFill>
                  </a:tcPr>
                </a:tc>
                <a:tc>
                  <a:txBody>
                    <a:bodyPr/>
                    <a:lstStyle/>
                    <a:p>
                      <a:pPr lvl="0" algn="ctr"/>
                      <a:r>
                        <a:rPr lang="en-US" sz="800" b="0" i="0">
                          <a:solidFill>
                            <a:schemeClr val="bg1">
                              <a:lumMod val="50000"/>
                            </a:schemeClr>
                          </a:solidFill>
                          <a:latin typeface="Trebuchet MS"/>
                          <a:ea typeface="Trebuchet MS"/>
                          <a:cs typeface="Trebuchet MS"/>
                        </a:rPr>
                        <a:t>97</a:t>
                      </a:r>
                    </a:p>
                  </a:txBody>
                  <a:tcPr marL="91443" marR="91443" marT="45721" marB="45721" anchor="ctr">
                    <a:solidFill>
                      <a:schemeClr val="bg1">
                        <a:lumMod val="95000"/>
                      </a:schemeClr>
                    </a:solidFill>
                  </a:tcPr>
                </a:tc>
                <a:tc>
                  <a:txBody>
                    <a:bodyPr/>
                    <a:lstStyle/>
                    <a:p>
                      <a:pPr marL="0" marR="0" lvl="0" indent="0" algn="ctr" defTabSz="457200" rtl="0" eaLnBrk="1" fontAlgn="auto" latinLnBrk="0" hangingPunct="1">
                        <a:lnSpc>
                          <a:spcPct val="100000"/>
                        </a:lnSpc>
                        <a:spcBef>
                          <a:spcPct val="0"/>
                        </a:spcBef>
                        <a:spcAft>
                          <a:spcPct val="0"/>
                        </a:spcAft>
                        <a:buClrTx/>
                        <a:buSzTx/>
                        <a:buFontTx/>
                        <a:buNone/>
                        <a:defRPr/>
                      </a:pPr>
                      <a:r>
                        <a:rPr lang="en-US" sz="800" b="0" i="0">
                          <a:solidFill>
                            <a:schemeClr val="bg1">
                              <a:lumMod val="50000"/>
                            </a:schemeClr>
                          </a:solidFill>
                          <a:latin typeface="Trebuchet MS"/>
                          <a:ea typeface="Trebuchet MS"/>
                          <a:cs typeface="Trebuchet MS"/>
                        </a:rPr>
                        <a:t>6</a:t>
                      </a:r>
                    </a:p>
                  </a:txBody>
                  <a:tcPr marL="91443" marR="91443" marT="45721" marB="45721" anchor="ctr">
                    <a:solidFill>
                      <a:schemeClr val="bg1">
                        <a:lumMod val="95000"/>
                      </a:schemeClr>
                    </a:solidFill>
                  </a:tcPr>
                </a:tc>
                <a:tc>
                  <a:txBody>
                    <a:bodyPr/>
                    <a:lstStyle/>
                    <a:p>
                      <a:pPr lvl="0" algn="ctr"/>
                      <a:r>
                        <a:rPr lang="en-US" sz="800" b="0" i="0">
                          <a:solidFill>
                            <a:schemeClr val="bg1">
                              <a:lumMod val="50000"/>
                            </a:schemeClr>
                          </a:solidFill>
                          <a:latin typeface="Trebuchet MS"/>
                          <a:ea typeface="Trebuchet MS"/>
                          <a:cs typeface="Trebuchet MS"/>
                        </a:rPr>
                        <a:t>+14.1</a:t>
                      </a:r>
                    </a:p>
                  </a:txBody>
                  <a:tcPr marL="91443" marR="91443" marT="45721" marB="45721" anchor="ctr">
                    <a:solidFill>
                      <a:schemeClr val="bg1">
                        <a:lumMod val="95000"/>
                      </a:schemeClr>
                    </a:solidFill>
                  </a:tcPr>
                </a:tc>
                <a:extLst>
                  <a:ext uri="{0D108BD9-81ED-4DB2-BD59-A6C34878D82A}">
                    <a16:rowId xmlns:a16="http://schemas.microsoft.com/office/drawing/2014/main" val="10003"/>
                  </a:ext>
                </a:extLst>
              </a:tr>
              <a:tr h="564173">
                <a:tc>
                  <a:txBody>
                    <a:bodyPr/>
                    <a:lstStyle/>
                    <a:p>
                      <a:pPr lvl="0" algn="l"/>
                      <a:r>
                        <a:rPr lang="en-US" sz="800" b="0" i="0">
                          <a:solidFill>
                            <a:schemeClr val="bg1">
                              <a:lumMod val="50000"/>
                            </a:schemeClr>
                          </a:solidFill>
                          <a:latin typeface="Trebuchet MS"/>
                          <a:ea typeface="Trebuchet MS"/>
                          <a:cs typeface="Trebuchet MS"/>
                        </a:rPr>
                        <a:t>Cadbury Heroes (Mondelēz)</a:t>
                      </a:r>
                    </a:p>
                  </a:txBody>
                  <a:tcPr marL="91443" marR="91443" marT="45721" marB="45721" anchor="ctr">
                    <a:solidFill>
                      <a:schemeClr val="bg1"/>
                    </a:solidFill>
                  </a:tcPr>
                </a:tc>
                <a:tc>
                  <a:txBody>
                    <a:bodyPr/>
                    <a:lstStyle/>
                    <a:p>
                      <a:pPr lvl="0" algn="ctr"/>
                      <a:r>
                        <a:rPr lang="en-US" sz="800" b="0" i="0">
                          <a:solidFill>
                            <a:schemeClr val="bg1">
                              <a:lumMod val="50000"/>
                            </a:schemeClr>
                          </a:solidFill>
                          <a:latin typeface="Trebuchet MS"/>
                          <a:ea typeface="Trebuchet MS"/>
                          <a:cs typeface="Trebuchet MS"/>
                        </a:rPr>
                        <a:t>76</a:t>
                      </a:r>
                    </a:p>
                  </a:txBody>
                  <a:tcPr marL="91443" marR="91443" marT="45721" marB="45721" anchor="ctr">
                    <a:solidFill>
                      <a:schemeClr val="bg1"/>
                    </a:solidFill>
                  </a:tcPr>
                </a:tc>
                <a:tc>
                  <a:txBody>
                    <a:bodyPr/>
                    <a:lstStyle/>
                    <a:p>
                      <a:pPr marL="0" marR="0" lvl="0" indent="0" algn="ctr" defTabSz="457200" rtl="0" eaLnBrk="1" fontAlgn="auto" latinLnBrk="0" hangingPunct="1">
                        <a:lnSpc>
                          <a:spcPct val="100000"/>
                        </a:lnSpc>
                        <a:spcBef>
                          <a:spcPct val="0"/>
                        </a:spcBef>
                        <a:spcAft>
                          <a:spcPct val="0"/>
                        </a:spcAft>
                        <a:buClrTx/>
                        <a:buSzTx/>
                        <a:buFontTx/>
                        <a:buNone/>
                        <a:defRPr/>
                      </a:pPr>
                      <a:r>
                        <a:rPr lang="en-US" sz="800" b="0" i="0">
                          <a:solidFill>
                            <a:schemeClr val="bg1">
                              <a:lumMod val="50000"/>
                            </a:schemeClr>
                          </a:solidFill>
                          <a:latin typeface="Trebuchet MS"/>
                          <a:ea typeface="Trebuchet MS"/>
                          <a:cs typeface="Trebuchet MS"/>
                        </a:rPr>
                        <a:t>5</a:t>
                      </a:r>
                    </a:p>
                  </a:txBody>
                  <a:tcPr marL="91443" marR="91443" marT="45721" marB="45721" anchor="ctr">
                    <a:solidFill>
                      <a:schemeClr val="bg1"/>
                    </a:solidFill>
                  </a:tcPr>
                </a:tc>
                <a:tc>
                  <a:txBody>
                    <a:bodyPr/>
                    <a:lstStyle/>
                    <a:p>
                      <a:pPr lvl="0" algn="ctr"/>
                      <a:r>
                        <a:rPr lang="en-US" sz="800" b="0" i="0">
                          <a:solidFill>
                            <a:schemeClr val="bg1">
                              <a:lumMod val="50000"/>
                            </a:schemeClr>
                          </a:solidFill>
                          <a:latin typeface="Trebuchet MS"/>
                          <a:ea typeface="Trebuchet MS"/>
                          <a:cs typeface="Trebuchet MS"/>
                        </a:rPr>
                        <a:t>81</a:t>
                      </a:r>
                    </a:p>
                  </a:txBody>
                  <a:tcPr marL="91443" marR="91443" marT="45721" marB="45721" anchor="ctr">
                    <a:solidFill>
                      <a:schemeClr val="bg1"/>
                    </a:solidFill>
                  </a:tcPr>
                </a:tc>
                <a:tc>
                  <a:txBody>
                    <a:bodyPr/>
                    <a:lstStyle/>
                    <a:p>
                      <a:pPr lvl="0" algn="ctr"/>
                      <a:r>
                        <a:rPr lang="en-US" sz="800" b="0" i="0">
                          <a:solidFill>
                            <a:schemeClr val="bg1">
                              <a:lumMod val="50000"/>
                            </a:schemeClr>
                          </a:solidFill>
                          <a:latin typeface="Trebuchet MS"/>
                          <a:ea typeface="Trebuchet MS"/>
                          <a:cs typeface="Trebuchet MS"/>
                        </a:rPr>
                        <a:t>6</a:t>
                      </a:r>
                    </a:p>
                  </a:txBody>
                  <a:tcPr marL="91443" marR="91443" marT="45721" marB="45721" anchor="ctr">
                    <a:solidFill>
                      <a:schemeClr val="bg1"/>
                    </a:solidFill>
                  </a:tcPr>
                </a:tc>
                <a:tc>
                  <a:txBody>
                    <a:bodyPr/>
                    <a:lstStyle/>
                    <a:p>
                      <a:pPr lvl="0" algn="ctr"/>
                      <a:r>
                        <a:rPr lang="en-US" sz="800" b="0" i="0">
                          <a:solidFill>
                            <a:schemeClr val="bg1">
                              <a:lumMod val="50000"/>
                            </a:schemeClr>
                          </a:solidFill>
                          <a:latin typeface="Trebuchet MS"/>
                          <a:ea typeface="Trebuchet MS"/>
                          <a:cs typeface="Trebuchet MS"/>
                        </a:rPr>
                        <a:t>95</a:t>
                      </a:r>
                    </a:p>
                  </a:txBody>
                  <a:tcPr marL="91443" marR="91443" marT="45721" marB="45721" anchor="ctr">
                    <a:solidFill>
                      <a:schemeClr val="bg1"/>
                    </a:solidFill>
                  </a:tcPr>
                </a:tc>
                <a:tc>
                  <a:txBody>
                    <a:bodyPr/>
                    <a:lstStyle/>
                    <a:p>
                      <a:pPr marL="0" marR="0" lvl="0" indent="0" algn="ctr" defTabSz="457200" rtl="0" eaLnBrk="1" fontAlgn="auto" latinLnBrk="0" hangingPunct="1">
                        <a:lnSpc>
                          <a:spcPct val="100000"/>
                        </a:lnSpc>
                        <a:spcBef>
                          <a:spcPct val="0"/>
                        </a:spcBef>
                        <a:spcAft>
                          <a:spcPct val="0"/>
                        </a:spcAft>
                        <a:buClrTx/>
                        <a:buSzTx/>
                        <a:buFontTx/>
                        <a:buNone/>
                        <a:defRPr/>
                      </a:pPr>
                      <a:r>
                        <a:rPr lang="en-US" sz="800" b="0" i="0">
                          <a:solidFill>
                            <a:schemeClr val="bg1">
                              <a:lumMod val="50000"/>
                            </a:schemeClr>
                          </a:solidFill>
                          <a:latin typeface="Trebuchet MS"/>
                          <a:ea typeface="Trebuchet MS"/>
                          <a:cs typeface="Trebuchet MS"/>
                        </a:rPr>
                        <a:t>6</a:t>
                      </a:r>
                    </a:p>
                  </a:txBody>
                  <a:tcPr marL="91443" marR="91443" marT="45721" marB="45721" anchor="ctr">
                    <a:solidFill>
                      <a:schemeClr val="bg1"/>
                    </a:solidFill>
                  </a:tcPr>
                </a:tc>
                <a:tc>
                  <a:txBody>
                    <a:bodyPr/>
                    <a:lstStyle/>
                    <a:p>
                      <a:pPr lvl="0" algn="ctr"/>
                      <a:r>
                        <a:rPr lang="en-US" sz="800" b="0" i="0">
                          <a:solidFill>
                            <a:schemeClr val="bg1">
                              <a:lumMod val="50000"/>
                            </a:schemeClr>
                          </a:solidFill>
                          <a:latin typeface="Trebuchet MS"/>
                          <a:ea typeface="Trebuchet MS"/>
                          <a:cs typeface="Trebuchet MS"/>
                        </a:rPr>
                        <a:t>+17.3</a:t>
                      </a:r>
                    </a:p>
                  </a:txBody>
                  <a:tcPr marL="91443" marR="91443" marT="45721" marB="45721" anchor="ctr">
                    <a:solidFill>
                      <a:schemeClr val="bg1"/>
                    </a:solidFill>
                  </a:tcPr>
                </a:tc>
                <a:extLst>
                  <a:ext uri="{0D108BD9-81ED-4DB2-BD59-A6C34878D82A}">
                    <a16:rowId xmlns:a16="http://schemas.microsoft.com/office/drawing/2014/main" val="10004"/>
                  </a:ext>
                </a:extLst>
              </a:tr>
              <a:tr h="564173">
                <a:tc>
                  <a:txBody>
                    <a:bodyPr/>
                    <a:lstStyle/>
                    <a:p>
                      <a:pPr lvl="0" algn="l"/>
                      <a:r>
                        <a:rPr lang="en-US" sz="800" b="0" i="0">
                          <a:solidFill>
                            <a:schemeClr val="bg1">
                              <a:lumMod val="50000"/>
                            </a:schemeClr>
                          </a:solidFill>
                          <a:latin typeface="Trebuchet MS"/>
                          <a:ea typeface="Trebuchet MS"/>
                          <a:cs typeface="Trebuchet MS"/>
                        </a:rPr>
                        <a:t>Ferrero Rocher (Ferrero)</a:t>
                      </a:r>
                    </a:p>
                  </a:txBody>
                  <a:tcPr marL="91443" marR="91443" marT="45721" marB="45721" anchor="ctr">
                    <a:solidFill>
                      <a:schemeClr val="bg1">
                        <a:lumMod val="95000"/>
                      </a:schemeClr>
                    </a:solidFill>
                  </a:tcPr>
                </a:tc>
                <a:tc>
                  <a:txBody>
                    <a:bodyPr/>
                    <a:lstStyle/>
                    <a:p>
                      <a:pPr lvl="0" algn="ctr"/>
                      <a:r>
                        <a:rPr lang="en-US" sz="800" b="0" i="0">
                          <a:solidFill>
                            <a:schemeClr val="bg1">
                              <a:lumMod val="50000"/>
                            </a:schemeClr>
                          </a:solidFill>
                          <a:latin typeface="Trebuchet MS"/>
                          <a:ea typeface="Trebuchet MS"/>
                          <a:cs typeface="Trebuchet MS"/>
                        </a:rPr>
                        <a:t>79</a:t>
                      </a:r>
                    </a:p>
                  </a:txBody>
                  <a:tcPr marL="91443" marR="91443" marT="45721" marB="45721" anchor="ctr">
                    <a:solidFill>
                      <a:schemeClr val="bg1">
                        <a:lumMod val="95000"/>
                      </a:schemeClr>
                    </a:solidFill>
                  </a:tcPr>
                </a:tc>
                <a:tc>
                  <a:txBody>
                    <a:bodyPr/>
                    <a:lstStyle/>
                    <a:p>
                      <a:pPr marL="0" marR="0" lvl="0" indent="0" algn="ctr" defTabSz="457200" rtl="0" eaLnBrk="1" fontAlgn="auto" latinLnBrk="0" hangingPunct="1">
                        <a:lnSpc>
                          <a:spcPct val="100000"/>
                        </a:lnSpc>
                        <a:spcBef>
                          <a:spcPct val="0"/>
                        </a:spcBef>
                        <a:spcAft>
                          <a:spcPct val="0"/>
                        </a:spcAft>
                        <a:buClrTx/>
                        <a:buSzTx/>
                        <a:buFontTx/>
                        <a:buNone/>
                        <a:defRPr/>
                      </a:pPr>
                      <a:r>
                        <a:rPr lang="en-US" sz="800" b="0" i="0">
                          <a:solidFill>
                            <a:schemeClr val="bg1">
                              <a:lumMod val="50000"/>
                            </a:schemeClr>
                          </a:solidFill>
                          <a:latin typeface="Trebuchet MS"/>
                          <a:ea typeface="Trebuchet MS"/>
                          <a:cs typeface="Trebuchet MS"/>
                        </a:rPr>
                        <a:t>6</a:t>
                      </a:r>
                    </a:p>
                  </a:txBody>
                  <a:tcPr marL="91443" marR="91443" marT="45721" marB="45721" anchor="ctr">
                    <a:solidFill>
                      <a:schemeClr val="bg1">
                        <a:lumMod val="95000"/>
                      </a:schemeClr>
                    </a:solidFill>
                  </a:tcPr>
                </a:tc>
                <a:tc>
                  <a:txBody>
                    <a:bodyPr/>
                    <a:lstStyle/>
                    <a:p>
                      <a:pPr lvl="0" algn="ctr"/>
                      <a:r>
                        <a:rPr lang="en-US" sz="800" b="0" i="0">
                          <a:solidFill>
                            <a:schemeClr val="bg1">
                              <a:lumMod val="50000"/>
                            </a:schemeClr>
                          </a:solidFill>
                          <a:latin typeface="Trebuchet MS"/>
                          <a:ea typeface="Trebuchet MS"/>
                          <a:cs typeface="Trebuchet MS"/>
                        </a:rPr>
                        <a:t>85</a:t>
                      </a:r>
                    </a:p>
                  </a:txBody>
                  <a:tcPr marL="91443" marR="91443" marT="45721" marB="45721" anchor="ctr">
                    <a:solidFill>
                      <a:schemeClr val="bg1">
                        <a:lumMod val="95000"/>
                      </a:schemeClr>
                    </a:solidFill>
                  </a:tcPr>
                </a:tc>
                <a:tc>
                  <a:txBody>
                    <a:bodyPr/>
                    <a:lstStyle/>
                    <a:p>
                      <a:pPr lvl="0" algn="ctr"/>
                      <a:r>
                        <a:rPr lang="en-US" sz="800" b="0" i="0">
                          <a:solidFill>
                            <a:schemeClr val="bg1">
                              <a:lumMod val="50000"/>
                            </a:schemeClr>
                          </a:solidFill>
                          <a:latin typeface="Trebuchet MS"/>
                          <a:ea typeface="Trebuchet MS"/>
                          <a:cs typeface="Trebuchet MS"/>
                        </a:rPr>
                        <a:t>6</a:t>
                      </a:r>
                    </a:p>
                  </a:txBody>
                  <a:tcPr marL="91443" marR="91443" marT="45721" marB="45721" anchor="ctr">
                    <a:solidFill>
                      <a:schemeClr val="bg1">
                        <a:lumMod val="95000"/>
                      </a:schemeClr>
                    </a:solidFill>
                  </a:tcPr>
                </a:tc>
                <a:tc>
                  <a:txBody>
                    <a:bodyPr/>
                    <a:lstStyle/>
                    <a:p>
                      <a:pPr lvl="0" algn="ctr"/>
                      <a:r>
                        <a:rPr lang="en-US" sz="800" b="0" i="0">
                          <a:solidFill>
                            <a:schemeClr val="bg1">
                              <a:lumMod val="50000"/>
                            </a:schemeClr>
                          </a:solidFill>
                          <a:latin typeface="Trebuchet MS"/>
                          <a:ea typeface="Trebuchet MS"/>
                          <a:cs typeface="Trebuchet MS"/>
                        </a:rPr>
                        <a:t>94</a:t>
                      </a:r>
                    </a:p>
                  </a:txBody>
                  <a:tcPr marL="91443" marR="91443" marT="45721" marB="45721" anchor="ctr">
                    <a:solidFill>
                      <a:schemeClr val="bg1">
                        <a:lumMod val="95000"/>
                      </a:schemeClr>
                    </a:solidFill>
                  </a:tcPr>
                </a:tc>
                <a:tc>
                  <a:txBody>
                    <a:bodyPr/>
                    <a:lstStyle/>
                    <a:p>
                      <a:pPr marL="0" marR="0" lvl="0" indent="0" algn="ctr" defTabSz="457200" rtl="0" eaLnBrk="1" fontAlgn="auto" latinLnBrk="0" hangingPunct="1">
                        <a:lnSpc>
                          <a:spcPct val="100000"/>
                        </a:lnSpc>
                        <a:spcBef>
                          <a:spcPct val="0"/>
                        </a:spcBef>
                        <a:spcAft>
                          <a:spcPct val="0"/>
                        </a:spcAft>
                        <a:buClrTx/>
                        <a:buSzTx/>
                        <a:buFontTx/>
                        <a:buNone/>
                        <a:defRPr/>
                      </a:pPr>
                      <a:r>
                        <a:rPr lang="en-US" sz="800" b="0" i="0">
                          <a:solidFill>
                            <a:schemeClr val="bg1">
                              <a:lumMod val="50000"/>
                            </a:schemeClr>
                          </a:solidFill>
                          <a:latin typeface="Trebuchet MS"/>
                          <a:ea typeface="Trebuchet MS"/>
                          <a:cs typeface="Trebuchet MS"/>
                        </a:rPr>
                        <a:t>6</a:t>
                      </a:r>
                    </a:p>
                  </a:txBody>
                  <a:tcPr marL="91443" marR="91443" marT="45721" marB="45721" anchor="ctr">
                    <a:solidFill>
                      <a:schemeClr val="bg1">
                        <a:lumMod val="95000"/>
                      </a:schemeClr>
                    </a:solidFill>
                  </a:tcPr>
                </a:tc>
                <a:tc>
                  <a:txBody>
                    <a:bodyPr/>
                    <a:lstStyle/>
                    <a:p>
                      <a:pPr lvl="0" algn="ctr"/>
                      <a:r>
                        <a:rPr lang="en-US" sz="800" b="0" i="0">
                          <a:solidFill>
                            <a:schemeClr val="bg1">
                              <a:lumMod val="50000"/>
                            </a:schemeClr>
                          </a:solidFill>
                          <a:latin typeface="Trebuchet MS"/>
                          <a:ea typeface="Trebuchet MS"/>
                          <a:cs typeface="Trebuchet MS"/>
                        </a:rPr>
                        <a:t>+10.6</a:t>
                      </a:r>
                    </a:p>
                  </a:txBody>
                  <a:tcPr marL="91443" marR="91443" marT="45721" marB="45721" anchor="ctr">
                    <a:solidFill>
                      <a:schemeClr val="bg1">
                        <a:lumMod val="95000"/>
                      </a:schemeClr>
                    </a:solidFill>
                  </a:tcPr>
                </a:tc>
                <a:extLst>
                  <a:ext uri="{0D108BD9-81ED-4DB2-BD59-A6C34878D82A}">
                    <a16:rowId xmlns:a16="http://schemas.microsoft.com/office/drawing/2014/main" val="10005"/>
                  </a:ext>
                </a:extLst>
              </a:tr>
              <a:tr h="564173">
                <a:tc>
                  <a:txBody>
                    <a:bodyPr/>
                    <a:lstStyle/>
                    <a:p>
                      <a:pPr lvl="0" algn="l"/>
                      <a:r>
                        <a:rPr lang="en-US" sz="800" b="0" i="0">
                          <a:solidFill>
                            <a:schemeClr val="bg1">
                              <a:lumMod val="50000"/>
                            </a:schemeClr>
                          </a:solidFill>
                          <a:latin typeface="Trebuchet MS"/>
                          <a:ea typeface="Trebuchet MS"/>
                          <a:cs typeface="Trebuchet MS"/>
                        </a:rPr>
                        <a:t>Quality Street (Nestlé)</a:t>
                      </a:r>
                    </a:p>
                  </a:txBody>
                  <a:tcPr marL="91443" marR="91443" marT="45721" marB="45721" anchor="ctr">
                    <a:solidFill>
                      <a:schemeClr val="bg1"/>
                    </a:solidFill>
                  </a:tcPr>
                </a:tc>
                <a:tc>
                  <a:txBody>
                    <a:bodyPr/>
                    <a:lstStyle/>
                    <a:p>
                      <a:pPr lvl="0" algn="ctr"/>
                      <a:r>
                        <a:rPr lang="en-US" sz="800" b="0" i="0">
                          <a:solidFill>
                            <a:schemeClr val="bg1">
                              <a:lumMod val="50000"/>
                            </a:schemeClr>
                          </a:solidFill>
                          <a:latin typeface="Trebuchet MS"/>
                          <a:ea typeface="Trebuchet MS"/>
                          <a:cs typeface="Trebuchet MS"/>
                        </a:rPr>
                        <a:t>82</a:t>
                      </a:r>
                    </a:p>
                  </a:txBody>
                  <a:tcPr marL="91443" marR="91443" marT="45721" marB="45721" anchor="ctr">
                    <a:solidFill>
                      <a:schemeClr val="bg1"/>
                    </a:solidFill>
                  </a:tcPr>
                </a:tc>
                <a:tc>
                  <a:txBody>
                    <a:bodyPr/>
                    <a:lstStyle/>
                    <a:p>
                      <a:pPr marL="0" marR="0" lvl="0" indent="0" algn="ctr" defTabSz="457200" rtl="0" eaLnBrk="1" fontAlgn="auto" latinLnBrk="0" hangingPunct="1">
                        <a:lnSpc>
                          <a:spcPct val="100000"/>
                        </a:lnSpc>
                        <a:spcBef>
                          <a:spcPct val="0"/>
                        </a:spcBef>
                        <a:spcAft>
                          <a:spcPct val="0"/>
                        </a:spcAft>
                        <a:buClrTx/>
                        <a:buSzTx/>
                        <a:buFontTx/>
                        <a:buNone/>
                        <a:defRPr/>
                      </a:pPr>
                      <a:r>
                        <a:rPr lang="en-US" sz="800" b="0" i="0">
                          <a:solidFill>
                            <a:schemeClr val="bg1">
                              <a:lumMod val="50000"/>
                            </a:schemeClr>
                          </a:solidFill>
                          <a:latin typeface="Trebuchet MS"/>
                          <a:ea typeface="Trebuchet MS"/>
                          <a:cs typeface="Trebuchet MS"/>
                        </a:rPr>
                        <a:t>6</a:t>
                      </a:r>
                    </a:p>
                  </a:txBody>
                  <a:tcPr marL="91443" marR="91443" marT="45721" marB="45721" anchor="ctr">
                    <a:solidFill>
                      <a:schemeClr val="bg1"/>
                    </a:solidFill>
                  </a:tcPr>
                </a:tc>
                <a:tc>
                  <a:txBody>
                    <a:bodyPr/>
                    <a:lstStyle/>
                    <a:p>
                      <a:pPr lvl="0" algn="ctr"/>
                      <a:r>
                        <a:rPr lang="en-US" sz="800" b="0" i="0">
                          <a:solidFill>
                            <a:schemeClr val="bg1">
                              <a:lumMod val="50000"/>
                            </a:schemeClr>
                          </a:solidFill>
                          <a:latin typeface="Trebuchet MS"/>
                          <a:ea typeface="Trebuchet MS"/>
                          <a:cs typeface="Trebuchet MS"/>
                        </a:rPr>
                        <a:t>84</a:t>
                      </a:r>
                    </a:p>
                  </a:txBody>
                  <a:tcPr marL="91443" marR="91443" marT="45721" marB="45721" anchor="ctr">
                    <a:solidFill>
                      <a:schemeClr val="bg1"/>
                    </a:solidFill>
                  </a:tcPr>
                </a:tc>
                <a:tc>
                  <a:txBody>
                    <a:bodyPr/>
                    <a:lstStyle/>
                    <a:p>
                      <a:pPr lvl="0" algn="ctr"/>
                      <a:r>
                        <a:rPr lang="en-US" sz="800" b="0" i="0">
                          <a:solidFill>
                            <a:schemeClr val="bg1">
                              <a:lumMod val="50000"/>
                            </a:schemeClr>
                          </a:solidFill>
                          <a:latin typeface="Trebuchet MS"/>
                          <a:ea typeface="Trebuchet MS"/>
                          <a:cs typeface="Trebuchet MS"/>
                        </a:rPr>
                        <a:t>6</a:t>
                      </a:r>
                    </a:p>
                  </a:txBody>
                  <a:tcPr marL="91443" marR="91443" marT="45721" marB="45721" anchor="ctr">
                    <a:solidFill>
                      <a:schemeClr val="bg1"/>
                    </a:solidFill>
                  </a:tcPr>
                </a:tc>
                <a:tc>
                  <a:txBody>
                    <a:bodyPr/>
                    <a:lstStyle/>
                    <a:p>
                      <a:pPr lvl="0" algn="ctr"/>
                      <a:r>
                        <a:rPr lang="en-US" sz="800" b="0" i="0">
                          <a:solidFill>
                            <a:schemeClr val="bg1">
                              <a:lumMod val="50000"/>
                            </a:schemeClr>
                          </a:solidFill>
                          <a:latin typeface="Trebuchet MS"/>
                          <a:ea typeface="Trebuchet MS"/>
                          <a:cs typeface="Trebuchet MS"/>
                        </a:rPr>
                        <a:t>83</a:t>
                      </a:r>
                    </a:p>
                  </a:txBody>
                  <a:tcPr marL="91443" marR="91443" marT="45721" marB="45721" anchor="ctr">
                    <a:solidFill>
                      <a:schemeClr val="bg1"/>
                    </a:solidFill>
                  </a:tcPr>
                </a:tc>
                <a:tc>
                  <a:txBody>
                    <a:bodyPr/>
                    <a:lstStyle/>
                    <a:p>
                      <a:pPr marL="0" marR="0" lvl="0" indent="0" algn="ctr" defTabSz="457200" rtl="0" eaLnBrk="1" fontAlgn="auto" latinLnBrk="0" hangingPunct="1">
                        <a:lnSpc>
                          <a:spcPct val="100000"/>
                        </a:lnSpc>
                        <a:spcBef>
                          <a:spcPct val="0"/>
                        </a:spcBef>
                        <a:spcAft>
                          <a:spcPct val="0"/>
                        </a:spcAft>
                        <a:buClrTx/>
                        <a:buSzTx/>
                        <a:buFontTx/>
                        <a:buNone/>
                        <a:defRPr/>
                      </a:pPr>
                      <a:r>
                        <a:rPr lang="en-US" sz="800" b="0" i="0">
                          <a:solidFill>
                            <a:schemeClr val="bg1">
                              <a:lumMod val="50000"/>
                            </a:schemeClr>
                          </a:solidFill>
                          <a:latin typeface="Trebuchet MS"/>
                          <a:ea typeface="Trebuchet MS"/>
                          <a:cs typeface="Trebuchet MS"/>
                        </a:rPr>
                        <a:t>5</a:t>
                      </a:r>
                    </a:p>
                  </a:txBody>
                  <a:tcPr marL="91443" marR="91443" marT="45721" marB="45721" anchor="ctr">
                    <a:solidFill>
                      <a:schemeClr val="bg1"/>
                    </a:solidFill>
                  </a:tcPr>
                </a:tc>
                <a:tc>
                  <a:txBody>
                    <a:bodyPr/>
                    <a:lstStyle/>
                    <a:p>
                      <a:pPr lvl="0" algn="ctr"/>
                      <a:r>
                        <a:rPr lang="en-US" sz="800" b="0" i="0">
                          <a:solidFill>
                            <a:schemeClr val="bg1">
                              <a:lumMod val="50000"/>
                            </a:schemeClr>
                          </a:solidFill>
                          <a:latin typeface="Trebuchet MS"/>
                          <a:ea typeface="Trebuchet MS"/>
                          <a:cs typeface="Trebuchet MS"/>
                        </a:rPr>
                        <a:t>-1.2</a:t>
                      </a:r>
                    </a:p>
                  </a:txBody>
                  <a:tcPr marL="91443" marR="91443" marT="45721" marB="45721" anchor="ctr">
                    <a:solidFill>
                      <a:schemeClr val="bg1"/>
                    </a:solidFill>
                  </a:tcPr>
                </a:tc>
                <a:extLst>
                  <a:ext uri="{0D108BD9-81ED-4DB2-BD59-A6C34878D82A}">
                    <a16:rowId xmlns:a16="http://schemas.microsoft.com/office/drawing/2014/main" val="10006"/>
                  </a:ext>
                </a:extLst>
              </a:tr>
              <a:tr h="564173">
                <a:tc>
                  <a:txBody>
                    <a:bodyPr/>
                    <a:lstStyle/>
                    <a:p>
                      <a:pPr lvl="0" algn="l"/>
                      <a:r>
                        <a:rPr lang="en-US" sz="800" b="0" i="0">
                          <a:solidFill>
                            <a:schemeClr val="bg1">
                              <a:lumMod val="50000"/>
                            </a:schemeClr>
                          </a:solidFill>
                          <a:latin typeface="Trebuchet MS"/>
                          <a:ea typeface="Trebuchet MS"/>
                          <a:cs typeface="Trebuchet MS"/>
                        </a:rPr>
                        <a:t>Maltesers (Mars Wrigley)</a:t>
                      </a:r>
                    </a:p>
                  </a:txBody>
                  <a:tcPr marL="91443" marR="91443" marT="45721" marB="45721" anchor="ctr">
                    <a:solidFill>
                      <a:schemeClr val="bg1">
                        <a:lumMod val="95000"/>
                      </a:schemeClr>
                    </a:solidFill>
                  </a:tcPr>
                </a:tc>
                <a:tc>
                  <a:txBody>
                    <a:bodyPr/>
                    <a:lstStyle/>
                    <a:p>
                      <a:pPr lvl="0" algn="ctr"/>
                      <a:r>
                        <a:rPr lang="en-US" sz="800" b="0" i="0">
                          <a:solidFill>
                            <a:schemeClr val="bg1">
                              <a:lumMod val="50000"/>
                            </a:schemeClr>
                          </a:solidFill>
                          <a:latin typeface="Trebuchet MS"/>
                          <a:ea typeface="Trebuchet MS"/>
                          <a:cs typeface="Trebuchet MS"/>
                        </a:rPr>
                        <a:t>52</a:t>
                      </a:r>
                    </a:p>
                  </a:txBody>
                  <a:tcPr marL="91443" marR="91443" marT="45721" marB="45721" anchor="ctr">
                    <a:solidFill>
                      <a:schemeClr val="bg1">
                        <a:lumMod val="95000"/>
                      </a:schemeClr>
                    </a:solidFill>
                  </a:tcPr>
                </a:tc>
                <a:tc>
                  <a:txBody>
                    <a:bodyPr/>
                    <a:lstStyle/>
                    <a:p>
                      <a:pPr marL="0" marR="0" lvl="0" indent="0" algn="ctr" defTabSz="457200" rtl="0" eaLnBrk="1" fontAlgn="auto" latinLnBrk="0" hangingPunct="1">
                        <a:lnSpc>
                          <a:spcPct val="100000"/>
                        </a:lnSpc>
                        <a:spcBef>
                          <a:spcPct val="0"/>
                        </a:spcBef>
                        <a:spcAft>
                          <a:spcPct val="0"/>
                        </a:spcAft>
                        <a:buClrTx/>
                        <a:buSzTx/>
                        <a:buFontTx/>
                        <a:buNone/>
                        <a:defRPr/>
                      </a:pPr>
                      <a:r>
                        <a:rPr lang="en-US" sz="800" b="0" i="0">
                          <a:solidFill>
                            <a:schemeClr val="bg1">
                              <a:lumMod val="50000"/>
                            </a:schemeClr>
                          </a:solidFill>
                          <a:latin typeface="Trebuchet MS"/>
                          <a:ea typeface="Trebuchet MS"/>
                          <a:cs typeface="Trebuchet MS"/>
                        </a:rPr>
                        <a:t>4</a:t>
                      </a:r>
                    </a:p>
                  </a:txBody>
                  <a:tcPr marL="91443" marR="91443" marT="45721" marB="45721" anchor="ctr">
                    <a:solidFill>
                      <a:schemeClr val="bg1">
                        <a:lumMod val="95000"/>
                      </a:schemeClr>
                    </a:solidFill>
                  </a:tcPr>
                </a:tc>
                <a:tc>
                  <a:txBody>
                    <a:bodyPr/>
                    <a:lstStyle/>
                    <a:p>
                      <a:pPr lvl="0" algn="ctr"/>
                      <a:r>
                        <a:rPr lang="en-US" sz="800" b="0" i="0">
                          <a:solidFill>
                            <a:schemeClr val="bg1">
                              <a:lumMod val="50000"/>
                            </a:schemeClr>
                          </a:solidFill>
                          <a:latin typeface="Trebuchet MS"/>
                          <a:ea typeface="Trebuchet MS"/>
                          <a:cs typeface="Trebuchet MS"/>
                        </a:rPr>
                        <a:t>57</a:t>
                      </a:r>
                    </a:p>
                  </a:txBody>
                  <a:tcPr marL="91443" marR="91443" marT="45721" marB="45721" anchor="ctr">
                    <a:solidFill>
                      <a:schemeClr val="bg1">
                        <a:lumMod val="95000"/>
                      </a:schemeClr>
                    </a:solidFill>
                  </a:tcPr>
                </a:tc>
                <a:tc>
                  <a:txBody>
                    <a:bodyPr/>
                    <a:lstStyle/>
                    <a:p>
                      <a:pPr lvl="0" algn="ctr"/>
                      <a:r>
                        <a:rPr lang="en-US" sz="800" b="0" i="0">
                          <a:solidFill>
                            <a:schemeClr val="bg1">
                              <a:lumMod val="50000"/>
                            </a:schemeClr>
                          </a:solidFill>
                          <a:latin typeface="Trebuchet MS"/>
                          <a:ea typeface="Trebuchet MS"/>
                          <a:cs typeface="Trebuchet MS"/>
                        </a:rPr>
                        <a:t>4</a:t>
                      </a:r>
                    </a:p>
                  </a:txBody>
                  <a:tcPr marL="91443" marR="91443" marT="45721" marB="45721" anchor="ctr">
                    <a:solidFill>
                      <a:schemeClr val="bg1">
                        <a:lumMod val="95000"/>
                      </a:schemeClr>
                    </a:solidFill>
                  </a:tcPr>
                </a:tc>
                <a:tc>
                  <a:txBody>
                    <a:bodyPr/>
                    <a:lstStyle/>
                    <a:p>
                      <a:pPr lvl="0" algn="ctr"/>
                      <a:r>
                        <a:rPr lang="en-US" sz="800" b="0" i="0">
                          <a:solidFill>
                            <a:schemeClr val="bg1">
                              <a:lumMod val="50000"/>
                            </a:schemeClr>
                          </a:solidFill>
                          <a:latin typeface="Trebuchet MS"/>
                          <a:ea typeface="Trebuchet MS"/>
                          <a:cs typeface="Trebuchet MS"/>
                        </a:rPr>
                        <a:t>62</a:t>
                      </a:r>
                    </a:p>
                  </a:txBody>
                  <a:tcPr marL="91443" marR="91443" marT="45721" marB="45721" anchor="ctr">
                    <a:solidFill>
                      <a:schemeClr val="bg1">
                        <a:lumMod val="95000"/>
                      </a:schemeClr>
                    </a:solidFill>
                  </a:tcPr>
                </a:tc>
                <a:tc>
                  <a:txBody>
                    <a:bodyPr/>
                    <a:lstStyle/>
                    <a:p>
                      <a:pPr marL="0" marR="0" lvl="0" indent="0" algn="ctr" defTabSz="457200" rtl="0" eaLnBrk="1" fontAlgn="auto" latinLnBrk="0" hangingPunct="1">
                        <a:lnSpc>
                          <a:spcPct val="100000"/>
                        </a:lnSpc>
                        <a:spcBef>
                          <a:spcPct val="0"/>
                        </a:spcBef>
                        <a:spcAft>
                          <a:spcPct val="0"/>
                        </a:spcAft>
                        <a:buClrTx/>
                        <a:buSzTx/>
                        <a:buFontTx/>
                        <a:buNone/>
                        <a:defRPr/>
                      </a:pPr>
                      <a:r>
                        <a:rPr lang="en-US" sz="800" b="0" i="0">
                          <a:solidFill>
                            <a:schemeClr val="bg1">
                              <a:lumMod val="50000"/>
                            </a:schemeClr>
                          </a:solidFill>
                          <a:latin typeface="Trebuchet MS"/>
                          <a:ea typeface="Trebuchet MS"/>
                          <a:cs typeface="Trebuchet MS"/>
                        </a:rPr>
                        <a:t>4</a:t>
                      </a:r>
                    </a:p>
                  </a:txBody>
                  <a:tcPr marL="91443" marR="91443" marT="45721" marB="45721" anchor="ctr">
                    <a:solidFill>
                      <a:schemeClr val="bg1">
                        <a:lumMod val="95000"/>
                      </a:schemeClr>
                    </a:solidFill>
                  </a:tcPr>
                </a:tc>
                <a:tc>
                  <a:txBody>
                    <a:bodyPr/>
                    <a:lstStyle/>
                    <a:p>
                      <a:pPr lvl="0" algn="ctr"/>
                      <a:r>
                        <a:rPr lang="en-US" sz="800" b="0" i="0">
                          <a:solidFill>
                            <a:schemeClr val="bg1">
                              <a:lumMod val="50000"/>
                            </a:schemeClr>
                          </a:solidFill>
                          <a:latin typeface="Trebuchet MS"/>
                          <a:ea typeface="Trebuchet MS"/>
                          <a:cs typeface="Trebuchet MS"/>
                        </a:rPr>
                        <a:t>+8.8</a:t>
                      </a:r>
                    </a:p>
                  </a:txBody>
                  <a:tcPr marL="91443" marR="91443" marT="45721" marB="45721" anchor="ctr">
                    <a:solidFill>
                      <a:schemeClr val="bg1">
                        <a:lumMod val="95000"/>
                      </a:schemeClr>
                    </a:solidFill>
                  </a:tcPr>
                </a:tc>
                <a:extLst>
                  <a:ext uri="{0D108BD9-81ED-4DB2-BD59-A6C34878D82A}">
                    <a16:rowId xmlns:a16="http://schemas.microsoft.com/office/drawing/2014/main" val="10007"/>
                  </a:ext>
                </a:extLst>
              </a:tr>
              <a:tr h="564173">
                <a:tc>
                  <a:txBody>
                    <a:bodyPr/>
                    <a:lstStyle/>
                    <a:p>
                      <a:pPr lvl="0" algn="l"/>
                      <a:r>
                        <a:rPr lang="en-US" sz="800" b="0" i="0">
                          <a:solidFill>
                            <a:schemeClr val="bg1">
                              <a:lumMod val="50000"/>
                            </a:schemeClr>
                          </a:solidFill>
                          <a:latin typeface="Trebuchet MS"/>
                          <a:ea typeface="Trebuchet MS"/>
                          <a:cs typeface="Trebuchet MS"/>
                        </a:rPr>
                        <a:t>Toblerone (Mondelēz)</a:t>
                      </a:r>
                    </a:p>
                  </a:txBody>
                  <a:tcPr marL="91443" marR="91443" marT="45721" marB="45721" anchor="ctr">
                    <a:solidFill>
                      <a:schemeClr val="bg1"/>
                    </a:solidFill>
                  </a:tcPr>
                </a:tc>
                <a:tc>
                  <a:txBody>
                    <a:bodyPr/>
                    <a:lstStyle/>
                    <a:p>
                      <a:pPr lvl="0" algn="ctr"/>
                      <a:r>
                        <a:rPr lang="en-US" sz="800" b="0" i="0">
                          <a:solidFill>
                            <a:schemeClr val="bg1">
                              <a:lumMod val="50000"/>
                            </a:schemeClr>
                          </a:solidFill>
                          <a:latin typeface="Trebuchet MS"/>
                          <a:ea typeface="Trebuchet MS"/>
                          <a:cs typeface="Trebuchet MS"/>
                        </a:rPr>
                        <a:t>32</a:t>
                      </a:r>
                    </a:p>
                  </a:txBody>
                  <a:tcPr marL="91443" marR="91443" marT="45721" marB="45721" anchor="ctr">
                    <a:solidFill>
                      <a:schemeClr val="bg1"/>
                    </a:solidFill>
                  </a:tcPr>
                </a:tc>
                <a:tc>
                  <a:txBody>
                    <a:bodyPr/>
                    <a:lstStyle/>
                    <a:p>
                      <a:pPr marL="0" marR="0" lvl="0" indent="0" algn="ctr" defTabSz="457200" rtl="0" eaLnBrk="1" fontAlgn="auto" latinLnBrk="0" hangingPunct="1">
                        <a:lnSpc>
                          <a:spcPct val="100000"/>
                        </a:lnSpc>
                        <a:spcBef>
                          <a:spcPct val="0"/>
                        </a:spcBef>
                        <a:spcAft>
                          <a:spcPct val="0"/>
                        </a:spcAft>
                        <a:buClrTx/>
                        <a:buSzTx/>
                        <a:buFontTx/>
                        <a:buNone/>
                        <a:defRPr/>
                      </a:pPr>
                      <a:r>
                        <a:rPr lang="en-US" sz="800" b="0" i="0">
                          <a:solidFill>
                            <a:schemeClr val="bg1">
                              <a:lumMod val="50000"/>
                            </a:schemeClr>
                          </a:solidFill>
                          <a:latin typeface="Trebuchet MS"/>
                          <a:ea typeface="Trebuchet MS"/>
                          <a:cs typeface="Trebuchet MS"/>
                        </a:rPr>
                        <a:t>2</a:t>
                      </a:r>
                    </a:p>
                  </a:txBody>
                  <a:tcPr marL="91443" marR="91443" marT="45721" marB="45721" anchor="ctr">
                    <a:solidFill>
                      <a:schemeClr val="bg1"/>
                    </a:solidFill>
                  </a:tcPr>
                </a:tc>
                <a:tc>
                  <a:txBody>
                    <a:bodyPr/>
                    <a:lstStyle/>
                    <a:p>
                      <a:pPr lvl="0" algn="ctr"/>
                      <a:r>
                        <a:rPr lang="en-US" sz="800" b="0" i="0">
                          <a:solidFill>
                            <a:schemeClr val="bg1">
                              <a:lumMod val="50000"/>
                            </a:schemeClr>
                          </a:solidFill>
                          <a:latin typeface="Trebuchet MS"/>
                          <a:ea typeface="Trebuchet MS"/>
                          <a:cs typeface="Trebuchet MS"/>
                        </a:rPr>
                        <a:t>40</a:t>
                      </a:r>
                    </a:p>
                  </a:txBody>
                  <a:tcPr marL="91443" marR="91443" marT="45721" marB="45721" anchor="ctr">
                    <a:solidFill>
                      <a:schemeClr val="bg1"/>
                    </a:solidFill>
                  </a:tcPr>
                </a:tc>
                <a:tc>
                  <a:txBody>
                    <a:bodyPr/>
                    <a:lstStyle/>
                    <a:p>
                      <a:pPr lvl="0" algn="ctr"/>
                      <a:r>
                        <a:rPr lang="en-US" sz="800" b="0" i="0">
                          <a:solidFill>
                            <a:schemeClr val="bg1">
                              <a:lumMod val="50000"/>
                            </a:schemeClr>
                          </a:solidFill>
                          <a:latin typeface="Trebuchet MS"/>
                          <a:ea typeface="Trebuchet MS"/>
                          <a:cs typeface="Trebuchet MS"/>
                        </a:rPr>
                        <a:t>3</a:t>
                      </a:r>
                    </a:p>
                  </a:txBody>
                  <a:tcPr marL="91443" marR="91443" marT="45721" marB="45721" anchor="ctr">
                    <a:solidFill>
                      <a:schemeClr val="bg1"/>
                    </a:solidFill>
                  </a:tcPr>
                </a:tc>
                <a:tc>
                  <a:txBody>
                    <a:bodyPr/>
                    <a:lstStyle/>
                    <a:p>
                      <a:pPr lvl="0" algn="ctr"/>
                      <a:r>
                        <a:rPr lang="en-US" sz="800" b="0" i="0">
                          <a:solidFill>
                            <a:schemeClr val="bg1">
                              <a:lumMod val="50000"/>
                            </a:schemeClr>
                          </a:solidFill>
                          <a:latin typeface="Trebuchet MS"/>
                          <a:ea typeface="Trebuchet MS"/>
                          <a:cs typeface="Trebuchet MS"/>
                        </a:rPr>
                        <a:t>54</a:t>
                      </a:r>
                    </a:p>
                  </a:txBody>
                  <a:tcPr marL="91443" marR="91443" marT="45721" marB="45721" anchor="ctr">
                    <a:solidFill>
                      <a:schemeClr val="bg1"/>
                    </a:solidFill>
                  </a:tcPr>
                </a:tc>
                <a:tc>
                  <a:txBody>
                    <a:bodyPr/>
                    <a:lstStyle/>
                    <a:p>
                      <a:pPr marL="0" marR="0" lvl="0" indent="0" algn="ctr" defTabSz="457200" rtl="0" eaLnBrk="1" fontAlgn="auto" latinLnBrk="0" hangingPunct="1">
                        <a:lnSpc>
                          <a:spcPct val="100000"/>
                        </a:lnSpc>
                        <a:spcBef>
                          <a:spcPct val="0"/>
                        </a:spcBef>
                        <a:spcAft>
                          <a:spcPct val="0"/>
                        </a:spcAft>
                        <a:buClrTx/>
                        <a:buSzTx/>
                        <a:buFontTx/>
                        <a:buNone/>
                        <a:defRPr/>
                      </a:pPr>
                      <a:r>
                        <a:rPr lang="en-US" sz="800" b="0" i="0">
                          <a:solidFill>
                            <a:schemeClr val="bg1">
                              <a:lumMod val="50000"/>
                            </a:schemeClr>
                          </a:solidFill>
                          <a:latin typeface="Trebuchet MS"/>
                          <a:ea typeface="Trebuchet MS"/>
                          <a:cs typeface="Trebuchet MS"/>
                        </a:rPr>
                        <a:t>3</a:t>
                      </a:r>
                    </a:p>
                  </a:txBody>
                  <a:tcPr marL="91443" marR="91443" marT="45721" marB="45721" anchor="ctr">
                    <a:solidFill>
                      <a:schemeClr val="bg1"/>
                    </a:solidFill>
                  </a:tcPr>
                </a:tc>
                <a:tc>
                  <a:txBody>
                    <a:bodyPr/>
                    <a:lstStyle/>
                    <a:p>
                      <a:pPr lvl="0" algn="ctr"/>
                      <a:r>
                        <a:rPr lang="en-US" sz="800" b="0" i="0" dirty="0">
                          <a:solidFill>
                            <a:schemeClr val="bg1">
                              <a:lumMod val="50000"/>
                            </a:schemeClr>
                          </a:solidFill>
                          <a:latin typeface="Trebuchet MS"/>
                          <a:ea typeface="Trebuchet MS"/>
                          <a:cs typeface="Trebuchet MS"/>
                        </a:rPr>
                        <a:t>+35.0</a:t>
                      </a:r>
                    </a:p>
                  </a:txBody>
                  <a:tcPr marL="91443" marR="91443" marT="45721" marB="45721" anchor="ctr">
                    <a:solidFill>
                      <a:schemeClr val="bg1"/>
                    </a:solidFill>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32991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D14CC0-2559-A41D-52DB-F81CE7D40369}"/>
              </a:ext>
            </a:extLst>
          </p:cNvPr>
          <p:cNvSpPr>
            <a:spLocks noGrp="1"/>
          </p:cNvSpPr>
          <p:nvPr>
            <p:ph type="title"/>
          </p:nvPr>
        </p:nvSpPr>
        <p:spPr/>
        <p:txBody>
          <a:bodyPr/>
          <a:lstStyle/>
          <a:p>
            <a:r>
              <a:rPr lang="en-GB" dirty="0"/>
              <a:t>Comment on Market: Continuation </a:t>
            </a:r>
          </a:p>
        </p:txBody>
      </p:sp>
      <p:pic>
        <p:nvPicPr>
          <p:cNvPr id="4" name="Online Media 3" title="Cadbury Secret Santa Postal Service">
            <a:hlinkClick r:id="" action="ppaction://media"/>
            <a:extLst>
              <a:ext uri="{FF2B5EF4-FFF2-40B4-BE49-F238E27FC236}">
                <a16:creationId xmlns:a16="http://schemas.microsoft.com/office/drawing/2014/main" id="{721475CB-B84D-3F6F-CD30-C295FC4F76FE}"/>
              </a:ext>
            </a:extLst>
          </p:cNvPr>
          <p:cNvPicPr>
            <a:picLocks noGrp="1" noRot="1" noChangeAspect="1"/>
          </p:cNvPicPr>
          <p:nvPr>
            <p:ph idx="1"/>
            <a:videoFile r:link="rId1"/>
          </p:nvPr>
        </p:nvPicPr>
        <p:blipFill>
          <a:blip r:embed="rId4"/>
          <a:stretch>
            <a:fillRect/>
          </a:stretch>
        </p:blipFill>
        <p:spPr>
          <a:xfrm>
            <a:off x="2244725" y="1825625"/>
            <a:ext cx="7700963" cy="4351338"/>
          </a:xfrm>
          <a:prstGeom prst="rect">
            <a:avLst/>
          </a:prstGeom>
        </p:spPr>
      </p:pic>
    </p:spTree>
    <p:extLst>
      <p:ext uri="{BB962C8B-B14F-4D97-AF65-F5344CB8AC3E}">
        <p14:creationId xmlns:p14="http://schemas.microsoft.com/office/powerpoint/2010/main" val="1041788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04567-CBCE-CBA9-95B0-13E6B906F667}"/>
              </a:ext>
            </a:extLst>
          </p:cNvPr>
          <p:cNvSpPr>
            <a:spLocks noGrp="1"/>
          </p:cNvSpPr>
          <p:nvPr>
            <p:ph type="title"/>
          </p:nvPr>
        </p:nvSpPr>
        <p:spPr/>
        <p:txBody>
          <a:bodyPr/>
          <a:lstStyle/>
          <a:p>
            <a:r>
              <a:rPr lang="en-GB" dirty="0"/>
              <a:t>Segmentation: Behavioural</a:t>
            </a:r>
          </a:p>
        </p:txBody>
      </p:sp>
      <p:sp>
        <p:nvSpPr>
          <p:cNvPr id="3" name="Content Placeholder 2">
            <a:extLst>
              <a:ext uri="{FF2B5EF4-FFF2-40B4-BE49-F238E27FC236}">
                <a16:creationId xmlns:a16="http://schemas.microsoft.com/office/drawing/2014/main" id="{F5D59667-7A1D-6554-0B74-C37E5BA91D1A}"/>
              </a:ext>
            </a:extLst>
          </p:cNvPr>
          <p:cNvSpPr>
            <a:spLocks noGrp="1"/>
          </p:cNvSpPr>
          <p:nvPr>
            <p:ph idx="1"/>
          </p:nvPr>
        </p:nvSpPr>
        <p:spPr>
          <a:xfrm>
            <a:off x="838200" y="1825625"/>
            <a:ext cx="5678978" cy="4351338"/>
          </a:xfrm>
        </p:spPr>
        <p:txBody>
          <a:bodyPr/>
          <a:lstStyle/>
          <a:p>
            <a:r>
              <a:rPr lang="en-GB" dirty="0"/>
              <a:t>People try to eat healthy, but it remains a fact that 95% of the UK eat chocolate and of that number 69% seen in 2022 eat chocolate at least twice a week. </a:t>
            </a:r>
          </a:p>
          <a:p>
            <a:endParaRPr lang="en-GB" dirty="0"/>
          </a:p>
          <a:p>
            <a:r>
              <a:rPr lang="en-GB" dirty="0"/>
              <a:t>Large blocks and single-serve bars remain the most consumed chocolate</a:t>
            </a:r>
          </a:p>
          <a:p>
            <a:pPr marL="0" indent="0">
              <a:buNone/>
            </a:pPr>
            <a:endParaRPr lang="en-GB" dirty="0"/>
          </a:p>
        </p:txBody>
      </p:sp>
      <p:graphicFrame>
        <p:nvGraphicFramePr>
          <p:cNvPr id="5" name="ChartObject" descr="chart">
            <a:extLst>
              <a:ext uri="{FF2B5EF4-FFF2-40B4-BE49-F238E27FC236}">
                <a16:creationId xmlns:a16="http://schemas.microsoft.com/office/drawing/2014/main" id="{9EE41B41-64E1-5958-D61D-92934AD088A0}"/>
              </a:ext>
            </a:extLst>
          </p:cNvPr>
          <p:cNvGraphicFramePr/>
          <p:nvPr>
            <p:extLst>
              <p:ext uri="{D42A27DB-BD31-4B8C-83A1-F6EECF244321}">
                <p14:modId xmlns:p14="http://schemas.microsoft.com/office/powerpoint/2010/main" val="2280000590"/>
              </p:ext>
            </p:extLst>
          </p:nvPr>
        </p:nvGraphicFramePr>
        <p:xfrm>
          <a:off x="7050289" y="1825625"/>
          <a:ext cx="4803660" cy="2280862"/>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 name="ChartObject" descr="chart">
            <a:extLst>
              <a:ext uri="{FF2B5EF4-FFF2-40B4-BE49-F238E27FC236}">
                <a16:creationId xmlns:a16="http://schemas.microsoft.com/office/drawing/2014/main" id="{8F08846D-D74C-A556-7D09-933C14A14C6C}"/>
              </a:ext>
            </a:extLst>
          </p:cNvPr>
          <p:cNvGraphicFramePr/>
          <p:nvPr>
            <p:extLst>
              <p:ext uri="{D42A27DB-BD31-4B8C-83A1-F6EECF244321}">
                <p14:modId xmlns:p14="http://schemas.microsoft.com/office/powerpoint/2010/main" val="1147973442"/>
              </p:ext>
            </p:extLst>
          </p:nvPr>
        </p:nvGraphicFramePr>
        <p:xfrm>
          <a:off x="7050287" y="4241424"/>
          <a:ext cx="4803661" cy="2064733"/>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0744433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525122-ACA4-290B-4A1D-361F5889DDEF}"/>
              </a:ext>
            </a:extLst>
          </p:cNvPr>
          <p:cNvSpPr>
            <a:spLocks noGrp="1"/>
          </p:cNvSpPr>
          <p:nvPr>
            <p:ph type="title"/>
          </p:nvPr>
        </p:nvSpPr>
        <p:spPr/>
        <p:txBody>
          <a:bodyPr/>
          <a:lstStyle/>
          <a:p>
            <a:r>
              <a:rPr lang="en-GB" dirty="0"/>
              <a:t>Segmentation: Psychographic</a:t>
            </a:r>
          </a:p>
        </p:txBody>
      </p:sp>
      <p:sp>
        <p:nvSpPr>
          <p:cNvPr id="3" name="Content Placeholder 2">
            <a:extLst>
              <a:ext uri="{FF2B5EF4-FFF2-40B4-BE49-F238E27FC236}">
                <a16:creationId xmlns:a16="http://schemas.microsoft.com/office/drawing/2014/main" id="{BA79F771-03E4-97F3-3260-860E35DC072B}"/>
              </a:ext>
            </a:extLst>
          </p:cNvPr>
          <p:cNvSpPr>
            <a:spLocks noGrp="1"/>
          </p:cNvSpPr>
          <p:nvPr>
            <p:ph idx="1"/>
          </p:nvPr>
        </p:nvSpPr>
        <p:spPr>
          <a:xfrm>
            <a:off x="838201" y="1825625"/>
            <a:ext cx="5795356" cy="4351338"/>
          </a:xfrm>
        </p:spPr>
        <p:txBody>
          <a:bodyPr/>
          <a:lstStyle/>
          <a:p>
            <a:r>
              <a:rPr lang="en-GB" dirty="0"/>
              <a:t>71% of chocolate is bought on impulse which is predominantly everyday bars.</a:t>
            </a:r>
          </a:p>
          <a:p>
            <a:endParaRPr lang="en-GB" dirty="0"/>
          </a:p>
          <a:p>
            <a:r>
              <a:rPr lang="en-GB" dirty="0"/>
              <a:t>Volume of chocolate sales has decreased due to regulations and cost of living</a:t>
            </a:r>
          </a:p>
        </p:txBody>
      </p:sp>
      <p:graphicFrame>
        <p:nvGraphicFramePr>
          <p:cNvPr id="4" name="ChartObject" descr="chart">
            <a:extLst>
              <a:ext uri="{FF2B5EF4-FFF2-40B4-BE49-F238E27FC236}">
                <a16:creationId xmlns:a16="http://schemas.microsoft.com/office/drawing/2014/main" id="{82AD2F34-E3CE-95CA-FFDC-7E970B8568FB}"/>
              </a:ext>
            </a:extLst>
          </p:cNvPr>
          <p:cNvGraphicFramePr/>
          <p:nvPr>
            <p:extLst>
              <p:ext uri="{D42A27DB-BD31-4B8C-83A1-F6EECF244321}">
                <p14:modId xmlns:p14="http://schemas.microsoft.com/office/powerpoint/2010/main" val="2651996565"/>
              </p:ext>
            </p:extLst>
          </p:nvPr>
        </p:nvGraphicFramePr>
        <p:xfrm>
          <a:off x="6849688" y="1825625"/>
          <a:ext cx="4504112" cy="219773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5" name="ChartObject" descr="chart">
            <a:extLst>
              <a:ext uri="{FF2B5EF4-FFF2-40B4-BE49-F238E27FC236}">
                <a16:creationId xmlns:a16="http://schemas.microsoft.com/office/drawing/2014/main" id="{9D1E8C08-F741-7E18-B834-EC7BA6D4B19C}"/>
              </a:ext>
            </a:extLst>
          </p:cNvPr>
          <p:cNvGraphicFramePr/>
          <p:nvPr>
            <p:extLst>
              <p:ext uri="{D42A27DB-BD31-4B8C-83A1-F6EECF244321}">
                <p14:modId xmlns:p14="http://schemas.microsoft.com/office/powerpoint/2010/main" val="873665542"/>
              </p:ext>
            </p:extLst>
          </p:nvPr>
        </p:nvGraphicFramePr>
        <p:xfrm>
          <a:off x="6849687" y="4158297"/>
          <a:ext cx="4504112" cy="2334578"/>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348985145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11833</TotalTime>
  <Words>5823</Words>
  <Application>Microsoft Office PowerPoint</Application>
  <PresentationFormat>Widescreen</PresentationFormat>
  <Paragraphs>696</Paragraphs>
  <Slides>31</Slides>
  <Notes>27</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31</vt:i4>
      </vt:variant>
    </vt:vector>
  </HeadingPairs>
  <TitlesOfParts>
    <vt:vector size="36" baseType="lpstr">
      <vt:lpstr>Aptos</vt:lpstr>
      <vt:lpstr>Aptos Display</vt:lpstr>
      <vt:lpstr>Arial</vt:lpstr>
      <vt:lpstr>Trebuchet MS</vt:lpstr>
      <vt:lpstr>Office Theme</vt:lpstr>
      <vt:lpstr>Cadbury</vt:lpstr>
      <vt:lpstr>STP Process</vt:lpstr>
      <vt:lpstr>STP Process: Define Market</vt:lpstr>
      <vt:lpstr>PowerPoint Presentation</vt:lpstr>
      <vt:lpstr>Segmentation: Geographical</vt:lpstr>
      <vt:lpstr>Comment on Market</vt:lpstr>
      <vt:lpstr>Comment on Market: Continuation </vt:lpstr>
      <vt:lpstr>Segmentation: Behavioural</vt:lpstr>
      <vt:lpstr>Segmentation: Psychographic</vt:lpstr>
      <vt:lpstr>Segmentation: Generational </vt:lpstr>
      <vt:lpstr>Targeting: Aging Population</vt:lpstr>
      <vt:lpstr>Targeting: Health</vt:lpstr>
      <vt:lpstr>Targeting: HFSS Restrictions</vt:lpstr>
      <vt:lpstr>Targeting: Flavours</vt:lpstr>
      <vt:lpstr>Positioning</vt:lpstr>
      <vt:lpstr>Competitors: Perceptual Map</vt:lpstr>
      <vt:lpstr>Competitors: SWOT</vt:lpstr>
      <vt:lpstr>Recommendations</vt:lpstr>
      <vt:lpstr>Marketing Mix</vt:lpstr>
      <vt:lpstr>Cadbury</vt:lpstr>
      <vt:lpstr>Possible Drivers</vt:lpstr>
      <vt:lpstr>Physical Health</vt:lpstr>
      <vt:lpstr>Ageing Population</vt:lpstr>
      <vt:lpstr>PowerPoint Presentation</vt:lpstr>
      <vt:lpstr>Brand Positioning </vt:lpstr>
      <vt:lpstr>Resonance</vt:lpstr>
      <vt:lpstr>Reinforcing the marketing</vt:lpstr>
      <vt:lpstr>Influence: Driving the message home</vt:lpstr>
      <vt:lpstr>Influence: Senses</vt:lpstr>
      <vt:lpstr>Post Purchase Experience </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Luke Hammond</dc:creator>
  <cp:lastModifiedBy>Luke Hammond</cp:lastModifiedBy>
  <cp:revision>153</cp:revision>
  <dcterms:created xsi:type="dcterms:W3CDTF">2024-12-12T16:51:34Z</dcterms:created>
  <dcterms:modified xsi:type="dcterms:W3CDTF">2024-12-21T11:42:31Z</dcterms:modified>
</cp:coreProperties>
</file>